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304" r:id="rId2"/>
    <p:sldId id="303" r:id="rId3"/>
    <p:sldId id="312" r:id="rId4"/>
    <p:sldId id="342" r:id="rId5"/>
    <p:sldId id="367" r:id="rId6"/>
    <p:sldId id="368" r:id="rId7"/>
    <p:sldId id="369" r:id="rId8"/>
    <p:sldId id="370" r:id="rId9"/>
    <p:sldId id="371" r:id="rId10"/>
    <p:sldId id="372" r:id="rId11"/>
    <p:sldId id="373" r:id="rId12"/>
    <p:sldId id="374" r:id="rId13"/>
    <p:sldId id="409" r:id="rId14"/>
    <p:sldId id="313" r:id="rId15"/>
    <p:sldId id="376" r:id="rId16"/>
    <p:sldId id="399" r:id="rId17"/>
    <p:sldId id="401" r:id="rId18"/>
    <p:sldId id="402" r:id="rId19"/>
    <p:sldId id="403" r:id="rId20"/>
    <p:sldId id="405" r:id="rId21"/>
    <p:sldId id="407" r:id="rId22"/>
    <p:sldId id="410" r:id="rId23"/>
    <p:sldId id="412" r:id="rId24"/>
    <p:sldId id="413" r:id="rId25"/>
    <p:sldId id="414" r:id="rId26"/>
    <p:sldId id="415" r:id="rId27"/>
    <p:sldId id="460" r:id="rId28"/>
    <p:sldId id="432" r:id="rId29"/>
    <p:sldId id="433" r:id="rId30"/>
    <p:sldId id="426" r:id="rId31"/>
    <p:sldId id="428" r:id="rId32"/>
    <p:sldId id="429" r:id="rId33"/>
    <p:sldId id="430" r:id="rId34"/>
    <p:sldId id="424" r:id="rId35"/>
    <p:sldId id="418" r:id="rId36"/>
    <p:sldId id="419" r:id="rId37"/>
    <p:sldId id="420" r:id="rId38"/>
    <p:sldId id="421" r:id="rId39"/>
    <p:sldId id="434" r:id="rId40"/>
    <p:sldId id="423" r:id="rId41"/>
    <p:sldId id="435" r:id="rId42"/>
    <p:sldId id="452" r:id="rId43"/>
    <p:sldId id="453" r:id="rId44"/>
    <p:sldId id="444" r:id="rId45"/>
    <p:sldId id="445" r:id="rId46"/>
    <p:sldId id="454" r:id="rId47"/>
    <p:sldId id="455" r:id="rId48"/>
    <p:sldId id="457" r:id="rId49"/>
    <p:sldId id="458" r:id="rId50"/>
    <p:sldId id="446" r:id="rId51"/>
    <p:sldId id="447" r:id="rId52"/>
    <p:sldId id="448" r:id="rId53"/>
    <p:sldId id="449" r:id="rId54"/>
    <p:sldId id="450" r:id="rId55"/>
    <p:sldId id="451" r:id="rId56"/>
    <p:sldId id="436" r:id="rId57"/>
    <p:sldId id="316" r:id="rId58"/>
    <p:sldId id="459" r:id="rId59"/>
    <p:sldId id="437" r:id="rId60"/>
    <p:sldId id="352"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7">
          <p15:clr>
            <a:srgbClr val="A4A3A4"/>
          </p15:clr>
        </p15:guide>
        <p15:guide id="2" orient="horz" pos="220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9" autoAdjust="0"/>
    <p:restoredTop sz="80507" autoAdjust="0"/>
  </p:normalViewPr>
  <p:slideViewPr>
    <p:cSldViewPr snapToGrid="0">
      <p:cViewPr>
        <p:scale>
          <a:sx n="69" d="100"/>
          <a:sy n="69" d="100"/>
        </p:scale>
        <p:origin x="465" y="-60"/>
      </p:cViewPr>
      <p:guideLst>
        <p:guide pos="3837"/>
        <p:guide orient="horz" pos="2203"/>
      </p:guideLst>
    </p:cSldViewPr>
  </p:slideViewPr>
  <p:notesTextViewPr>
    <p:cViewPr>
      <p:scale>
        <a:sx n="1" d="1"/>
        <a:sy n="1" d="1"/>
      </p:scale>
      <p:origin x="0" y="0"/>
    </p:cViewPr>
  </p:notesTextViewPr>
  <p:sorterViewPr>
    <p:cViewPr>
      <p:scale>
        <a:sx n="66" d="100"/>
        <a:sy n="66" d="100"/>
      </p:scale>
      <p:origin x="0" y="-1296"/>
    </p:cViewPr>
  </p:sorterViewPr>
  <p:notesViewPr>
    <p:cSldViewPr snapToGrid="0">
      <p:cViewPr varScale="1">
        <p:scale>
          <a:sx n="67" d="100"/>
          <a:sy n="67" d="100"/>
        </p:scale>
        <p:origin x="3744"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27"/>
    </mc:Choice>
    <mc:Fallback>
      <c:style val="27"/>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32174103237101"/>
          <c:y val="0.124219869712548"/>
          <c:w val="0.79968985126859105"/>
          <c:h val="0.68022805560519894"/>
        </c:manualLayout>
      </c:layout>
      <c:barChart>
        <c:barDir val="col"/>
        <c:grouping val="stacked"/>
        <c:varyColors val="0"/>
        <c:ser>
          <c:idx val="0"/>
          <c:order val="0"/>
          <c:tx>
            <c:strRef>
              <c:f>'2014-2018总量及增速'!$A$2</c:f>
              <c:strCache>
                <c:ptCount val="1"/>
                <c:pt idx="0">
                  <c:v>海洋生产总值</c:v>
                </c:pt>
              </c:strCache>
            </c:strRef>
          </c:tx>
          <c:spPr>
            <a:ln>
              <a:solidFill>
                <a:schemeClr val="accent1">
                  <a:lumMod val="60000"/>
                  <a:lumOff val="40000"/>
                </a:schemeClr>
              </a:solidFill>
            </a:ln>
          </c:spPr>
          <c:invertIfNegative val="0"/>
          <c:dLbls>
            <c:dLbl>
              <c:idx val="0"/>
              <c:layout>
                <c:manualLayout>
                  <c:x val="0"/>
                  <c:y val="-0.2667563750792830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3D6-4046-83D0-4E846BE562A2}"/>
                </c:ext>
              </c:extLst>
            </c:dLbl>
            <c:dLbl>
              <c:idx val="1"/>
              <c:layout>
                <c:manualLayout>
                  <c:x val="0"/>
                  <c:y val="-0.2894795860797769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3D6-4046-83D0-4E846BE562A2}"/>
                </c:ext>
              </c:extLst>
            </c:dLbl>
            <c:dLbl>
              <c:idx val="2"/>
              <c:layout>
                <c:manualLayout>
                  <c:x val="0"/>
                  <c:y val="-0.3007474532973100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3D6-4046-83D0-4E846BE562A2}"/>
                </c:ext>
              </c:extLst>
            </c:dLbl>
            <c:dLbl>
              <c:idx val="3"/>
              <c:layout>
                <c:manualLayout>
                  <c:x val="0"/>
                  <c:y val="-0.3363105312770480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3D6-4046-83D0-4E846BE562A2}"/>
                </c:ext>
              </c:extLst>
            </c:dLbl>
            <c:dLbl>
              <c:idx val="4"/>
              <c:layout>
                <c:manualLayout>
                  <c:x val="0"/>
                  <c:y val="-0.3525999670601919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3D6-4046-83D0-4E846BE562A2}"/>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'2014-2018总量及增速'!$B$1:$F$1</c:f>
              <c:strCache>
                <c:ptCount val="5"/>
                <c:pt idx="0">
                  <c:v>2014年</c:v>
                </c:pt>
                <c:pt idx="1">
                  <c:v>2015年</c:v>
                </c:pt>
                <c:pt idx="2">
                  <c:v>2016年</c:v>
                </c:pt>
                <c:pt idx="3">
                  <c:v>2017年</c:v>
                </c:pt>
                <c:pt idx="4">
                  <c:v>2018年</c:v>
                </c:pt>
              </c:strCache>
            </c:strRef>
          </c:cat>
          <c:val>
            <c:numRef>
              <c:f>'2014-2018总量及增速'!$B$2:$F$2</c:f>
              <c:numCache>
                <c:formatCode>0_ </c:formatCode>
                <c:ptCount val="5"/>
                <c:pt idx="0">
                  <c:v>60699.06</c:v>
                </c:pt>
                <c:pt idx="1">
                  <c:v>65534.35</c:v>
                </c:pt>
                <c:pt idx="2">
                  <c:v>69693.67</c:v>
                </c:pt>
                <c:pt idx="3">
                  <c:v>76749.03</c:v>
                </c:pt>
                <c:pt idx="4">
                  <c:v>83414.77</c:v>
                </c:pt>
              </c:numCache>
            </c:numRef>
          </c:val>
          <c:extLst>
            <c:ext xmlns:c16="http://schemas.microsoft.com/office/drawing/2014/chart" uri="{C3380CC4-5D6E-409C-BE32-E72D297353CC}">
              <c16:uniqueId val="{00000005-23D6-4046-83D0-4E846BE562A2}"/>
            </c:ext>
          </c:extLst>
        </c:ser>
        <c:dLbls>
          <c:showLegendKey val="0"/>
          <c:showVal val="0"/>
          <c:showCatName val="0"/>
          <c:showSerName val="0"/>
          <c:showPercent val="0"/>
          <c:showBubbleSize val="0"/>
        </c:dLbls>
        <c:gapWidth val="150"/>
        <c:overlap val="100"/>
        <c:axId val="907548656"/>
        <c:axId val="907554640"/>
      </c:barChart>
      <c:lineChart>
        <c:grouping val="standard"/>
        <c:varyColors val="0"/>
        <c:ser>
          <c:idx val="1"/>
          <c:order val="1"/>
          <c:tx>
            <c:strRef>
              <c:f>'2014-2018总量及增速'!$A$3</c:f>
              <c:strCache>
                <c:ptCount val="1"/>
                <c:pt idx="0">
                  <c:v>海洋生产总值占国内生产总值比重</c:v>
                </c:pt>
              </c:strCache>
            </c:strRef>
          </c:tx>
          <c:spPr>
            <a:ln w="28573" cap="rnd" cmpd="sng" algn="ctr">
              <a:solidFill>
                <a:schemeClr val="accent1">
                  <a:tint val="76667"/>
                  <a:shade val="95000"/>
                  <a:satMod val="105000"/>
                </a:schemeClr>
              </a:solidFill>
              <a:prstDash val="solid"/>
              <a:round/>
            </a:ln>
          </c:spPr>
          <c:marker>
            <c:symbol val="none"/>
          </c:marker>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'2014-2018总量及增速'!$B$1:$F$1</c:f>
              <c:strCache>
                <c:ptCount val="5"/>
                <c:pt idx="0">
                  <c:v>2014年</c:v>
                </c:pt>
                <c:pt idx="1">
                  <c:v>2015年</c:v>
                </c:pt>
                <c:pt idx="2">
                  <c:v>2016年</c:v>
                </c:pt>
                <c:pt idx="3">
                  <c:v>2017年</c:v>
                </c:pt>
                <c:pt idx="4">
                  <c:v>2018年</c:v>
                </c:pt>
              </c:strCache>
            </c:strRef>
          </c:cat>
          <c:val>
            <c:numRef>
              <c:f>'2014-2018总量及增速'!$B$3:$F$3</c:f>
              <c:numCache>
                <c:formatCode>0.0_ </c:formatCode>
                <c:ptCount val="5"/>
                <c:pt idx="0">
                  <c:v>9.5</c:v>
                </c:pt>
                <c:pt idx="1">
                  <c:v>9.5</c:v>
                </c:pt>
                <c:pt idx="2">
                  <c:v>9.4</c:v>
                </c:pt>
                <c:pt idx="3">
                  <c:v>9.4</c:v>
                </c:pt>
                <c:pt idx="4" formatCode="g/&quot;通&quot;&quot;用&quot;&quot;格&quot;&quot;式&quot;">
                  <c:v>9.3000000000000007</c:v>
                </c:pt>
              </c:numCache>
            </c:numRef>
          </c:val>
          <c:smooth val="0"/>
          <c:extLst>
            <c:ext xmlns:c16="http://schemas.microsoft.com/office/drawing/2014/chart" uri="{C3380CC4-5D6E-409C-BE32-E72D297353CC}">
              <c16:uniqueId val="{00000006-23D6-4046-83D0-4E846BE562A2}"/>
            </c:ext>
          </c:extLst>
        </c:ser>
        <c:dLbls>
          <c:showLegendKey val="0"/>
          <c:showVal val="0"/>
          <c:showCatName val="0"/>
          <c:showSerName val="0"/>
          <c:showPercent val="0"/>
          <c:showBubbleSize val="0"/>
        </c:dLbls>
        <c:marker val="1"/>
        <c:smooth val="0"/>
        <c:axId val="907557360"/>
        <c:axId val="907550832"/>
      </c:lineChart>
      <c:catAx>
        <c:axId val="907548656"/>
        <c:scaling>
          <c:orientation val="minMax"/>
        </c:scaling>
        <c:delete val="0"/>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907554640"/>
        <c:crosses val="autoZero"/>
        <c:auto val="1"/>
        <c:lblAlgn val="ctr"/>
        <c:lblOffset val="100"/>
        <c:noMultiLvlLbl val="0"/>
      </c:catAx>
      <c:valAx>
        <c:axId val="907554640"/>
        <c:scaling>
          <c:orientation val="minMax"/>
          <c:max val="100000"/>
        </c:scaling>
        <c:delete val="0"/>
        <c:axPos val="l"/>
        <c:majorGridlines/>
        <c:numFmt formatCode="0_ "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907548656"/>
        <c:crosses val="autoZero"/>
        <c:crossBetween val="between"/>
        <c:majorUnit val="20000"/>
      </c:valAx>
      <c:catAx>
        <c:axId val="907557360"/>
        <c:scaling>
          <c:orientation val="minMax"/>
        </c:scaling>
        <c:delete val="1"/>
        <c:axPos val="b"/>
        <c:numFmt formatCode="General" sourceLinked="1"/>
        <c:majorTickMark val="out"/>
        <c:minorTickMark val="none"/>
        <c:tickLblPos val="nextTo"/>
        <c:crossAx val="907550832"/>
        <c:crosses val="autoZero"/>
        <c:auto val="1"/>
        <c:lblAlgn val="ctr"/>
        <c:lblOffset val="100"/>
        <c:noMultiLvlLbl val="0"/>
      </c:catAx>
      <c:valAx>
        <c:axId val="907550832"/>
        <c:scaling>
          <c:orientation val="minMax"/>
          <c:max val="12"/>
          <c:min val="6"/>
        </c:scaling>
        <c:delete val="0"/>
        <c:axPos val="r"/>
        <c:numFmt formatCode="0.0_ "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907557360"/>
        <c:crosses val="max"/>
        <c:crossBetween val="between"/>
      </c:valAx>
    </c:plotArea>
    <c:legend>
      <c:legendPos val="r"/>
      <c:layout>
        <c:manualLayout>
          <c:xMode val="edge"/>
          <c:yMode val="edge"/>
          <c:x val="6.3829787234042507E-2"/>
          <c:y val="0.89655172413793105"/>
          <c:w val="0.87872340425531903"/>
          <c:h val="8.2758620689655199E-2"/>
        </c:manualLayout>
      </c:layout>
      <c:overlay val="0"/>
      <c:txPr>
        <a:bodyPr rot="0" spcFirstLastPara="0" vertOverflow="ellipsis" vert="horz" wrap="square" anchor="ctr" anchorCtr="1"/>
        <a:lstStyle/>
        <a:p>
          <a:pPr>
            <a:defRPr lang="zh-CN"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legend>
    <c:plotVisOnly val="1"/>
    <c:dispBlanksAs val="gap"/>
    <c:showDLblsOverMax val="0"/>
  </c:chart>
  <c:spPr>
    <a:ln>
      <a:noFill/>
    </a:ln>
  </c:spPr>
  <c:txPr>
    <a:bodyPr/>
    <a:lstStyle/>
    <a:p>
      <a:pPr>
        <a:defRPr lang="zh-CN">
          <a:latin typeface="Times New Roman" panose="02020603050405020304" pitchFamily="18" charset="0"/>
          <a:cs typeface="Times New Roman" panose="02020603050405020304" pitchFamily="18" charset="0"/>
        </a:defRPr>
      </a:pPr>
      <a:endParaRPr lang="zh-CN"/>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0.00833</cdr:x>
      <cdr:y>0.00751</cdr:y>
    </cdr:from>
    <cdr:to>
      <cdr:x>0.13783</cdr:x>
      <cdr:y>0.07936</cdr:y>
    </cdr:to>
    <cdr:sp macro="" textlink="">
      <cdr:nvSpPr>
        <cdr:cNvPr id="2" name="矩形 1"/>
        <cdr:cNvSpPr/>
      </cdr:nvSpPr>
      <cdr:spPr>
        <a:xfrm xmlns:a="http://schemas.openxmlformats.org/drawingml/2006/main">
          <a:off x="38100" y="22860"/>
          <a:ext cx="582930" cy="217170"/>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r>
            <a:rPr lang="zh-CN" altLang="en-US" sz="1100"/>
            <a:t>亿元</a:t>
          </a:r>
        </a:p>
      </cdr:txBody>
    </cdr:sp>
  </cdr:relSizeAnchor>
  <cdr:relSizeAnchor xmlns:cdr="http://schemas.openxmlformats.org/drawingml/2006/chartDrawing">
    <cdr:from>
      <cdr:x>0.92675</cdr:x>
      <cdr:y>0.01394</cdr:y>
    </cdr:from>
    <cdr:to>
      <cdr:x>0.98775</cdr:x>
      <cdr:y>0.08954</cdr:y>
    </cdr:to>
    <cdr:sp macro="" textlink="">
      <cdr:nvSpPr>
        <cdr:cNvPr id="3" name="矩形 2"/>
        <cdr:cNvSpPr/>
      </cdr:nvSpPr>
      <cdr:spPr>
        <a:xfrm xmlns:a="http://schemas.openxmlformats.org/drawingml/2006/main">
          <a:off x="4229100" y="41910"/>
          <a:ext cx="285750" cy="228600"/>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r>
            <a:rPr lang="en-US" altLang="zh-CN" sz="1100"/>
            <a:t>%</a:t>
          </a:r>
          <a:endParaRPr lang="zh-CN" alt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A209B-2A58-46BD-98C4-4ADC420342F6}" type="datetimeFigureOut">
              <a:rPr lang="zh-CN" altLang="en-US" smtClean="0"/>
              <a:t>2020/6/22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3B42-D1E1-47CB-A9E4-A63D9C533E94}" type="slidenum">
              <a:rPr lang="zh-CN" altLang="en-US" smtClean="0"/>
              <a:t>‹#›</a:t>
            </a:fld>
            <a:endParaRPr lang="zh-CN" altLang="en-US"/>
          </a:p>
        </p:txBody>
      </p:sp>
    </p:spTree>
    <p:extLst>
      <p:ext uri="{BB962C8B-B14F-4D97-AF65-F5344CB8AC3E}">
        <p14:creationId xmlns:p14="http://schemas.microsoft.com/office/powerpoint/2010/main" val="96927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a:t>
            </a:fld>
            <a:endParaRPr lang="zh-CN" altLang="en-US"/>
          </a:p>
        </p:txBody>
      </p:sp>
    </p:spTree>
    <p:extLst>
      <p:ext uri="{BB962C8B-B14F-4D97-AF65-F5344CB8AC3E}">
        <p14:creationId xmlns:p14="http://schemas.microsoft.com/office/powerpoint/2010/main" val="2377126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10</a:t>
            </a:fld>
            <a:endParaRPr lang="zh-CN" altLang="en-US"/>
          </a:p>
        </p:txBody>
      </p:sp>
    </p:spTree>
    <p:extLst>
      <p:ext uri="{BB962C8B-B14F-4D97-AF65-F5344CB8AC3E}">
        <p14:creationId xmlns:p14="http://schemas.microsoft.com/office/powerpoint/2010/main" val="224412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11</a:t>
            </a:fld>
            <a:endParaRPr lang="zh-CN" altLang="en-US"/>
          </a:p>
        </p:txBody>
      </p:sp>
    </p:spTree>
    <p:extLst>
      <p:ext uri="{BB962C8B-B14F-4D97-AF65-F5344CB8AC3E}">
        <p14:creationId xmlns:p14="http://schemas.microsoft.com/office/powerpoint/2010/main" val="2959548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12</a:t>
            </a:fld>
            <a:endParaRPr lang="zh-CN" altLang="en-US"/>
          </a:p>
        </p:txBody>
      </p:sp>
    </p:spTree>
    <p:extLst>
      <p:ext uri="{BB962C8B-B14F-4D97-AF65-F5344CB8AC3E}">
        <p14:creationId xmlns:p14="http://schemas.microsoft.com/office/powerpoint/2010/main" val="2559938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C8B3B42-D1E1-47CB-A9E4-A63D9C533E94}" type="slidenum">
              <a:rPr lang="zh-CN" altLang="en-US" smtClean="0"/>
              <a:t>13</a:t>
            </a:fld>
            <a:endParaRPr lang="zh-CN" altLang="en-US"/>
          </a:p>
        </p:txBody>
      </p:sp>
    </p:spTree>
    <p:extLst>
      <p:ext uri="{BB962C8B-B14F-4D97-AF65-F5344CB8AC3E}">
        <p14:creationId xmlns:p14="http://schemas.microsoft.com/office/powerpoint/2010/main" val="248949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t>14</a:t>
            </a:fld>
            <a:endParaRPr lang="zh-CN" altLang="en-US"/>
          </a:p>
        </p:txBody>
      </p:sp>
    </p:spTree>
    <p:extLst>
      <p:ext uri="{BB962C8B-B14F-4D97-AF65-F5344CB8AC3E}">
        <p14:creationId xmlns:p14="http://schemas.microsoft.com/office/powerpoint/2010/main" val="923023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的实现方法是将数字音频水印的方法用到仿生隐蔽水声通信中，目前国内基本还没人这样做，使用鲸目叫声或仿鲸目叫声作为载体，将传递的信息嵌入进去，是否带有隐藏信息。鲸目叫声或仿鲸目叫声就是一个同步信号，当接收疑似鲸目叫声的声音时我就开始分析，所以我们可以使用仿鲸目信号，不用必须使用真正的鲸目叫声。</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15</a:t>
            </a:fld>
            <a:endParaRPr lang="zh-CN" altLang="en-US"/>
          </a:p>
        </p:txBody>
      </p:sp>
    </p:spTree>
    <p:extLst>
      <p:ext uri="{BB962C8B-B14F-4D97-AF65-F5344CB8AC3E}">
        <p14:creationId xmlns:p14="http://schemas.microsoft.com/office/powerpoint/2010/main" val="836337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16</a:t>
            </a:fld>
            <a:endParaRPr lang="zh-CN" altLang="en-US"/>
          </a:p>
        </p:txBody>
      </p:sp>
    </p:spTree>
    <p:extLst>
      <p:ext uri="{BB962C8B-B14F-4D97-AF65-F5344CB8AC3E}">
        <p14:creationId xmlns:p14="http://schemas.microsoft.com/office/powerpoint/2010/main" val="3061273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sym typeface="+mn-ea"/>
                  </a:rPr>
                  <a:t>海豚哨声信号一般主要由基波频率、谐波个数、信号包络与信号时长这四个参数决定，因此可利用这四个参数对海豚哨声信号进行参数建模，最大程度地还原信号。通过短时傅里叶变换，可以获得海豚哨声信号的时长、频率和幅度参数，再基于基波信号的时频谱轮廓曲线，采用正弦波模型对哨声信号进行建模</a:t>
                </a:r>
                <a:r>
                  <a:rPr lang="en-US" altLang="zh-CN" dirty="0" smtClean="0">
                    <a:sym typeface="+mn-ea"/>
                  </a:rPr>
                  <a:t>[59]</a:t>
                </a:r>
                <a:r>
                  <a:rPr lang="zh-CN" altLang="en-US" dirty="0" smtClean="0">
                    <a:sym typeface="+mn-ea"/>
                  </a:rPr>
                  <a:t>。</a:t>
                </a:r>
                <a:r>
                  <a:rPr lang="en-US" altLang="zh-CN" dirty="0" smtClean="0">
                    <a:sym typeface="+mn-ea"/>
                  </a:rPr>
                  <a:t>T </a:t>
                </a:r>
                <a:r>
                  <a:rPr lang="zh-CN" altLang="en-US" dirty="0" smtClean="0">
                    <a:sym typeface="+mn-ea"/>
                  </a:rPr>
                  <a:t>为哨声信号时长， </a:t>
                </a:r>
                <a:r>
                  <a:rPr lang="en-US" altLang="zh-CN" dirty="0" err="1" smtClean="0">
                    <a:sym typeface="+mn-ea"/>
                  </a:rPr>
                  <a:t>Ar</a:t>
                </a:r>
                <a:r>
                  <a:rPr lang="en-US" altLang="zh-CN" dirty="0" smtClean="0">
                    <a:sym typeface="+mn-ea"/>
                  </a:rPr>
                  <a:t>(t)</a:t>
                </a:r>
                <a:r>
                  <a:rPr lang="zh-CN" altLang="en-US" dirty="0" smtClean="0">
                    <a:sym typeface="+mn-ea"/>
                  </a:rPr>
                  <a:t>为随时间变化的幅度，</a:t>
                </a:r>
                <a:r>
                  <a:rPr lang="en-US" altLang="zh-CN" dirty="0" smtClean="0">
                    <a:sym typeface="+mn-ea"/>
                  </a:rPr>
                  <a:t>R </a:t>
                </a:r>
                <a:r>
                  <a:rPr lang="zh-CN" altLang="en-US" dirty="0" smtClean="0">
                    <a:sym typeface="+mn-ea"/>
                  </a:rPr>
                  <a:t>为最高谐波次数，</a:t>
                </a:r>
                <a:r>
                  <a:rPr lang="zh-CN" altLang="en-US" i="0" smtClean="0">
                    <a:latin typeface="Cambria Math" panose="02040503050406030204" pitchFamily="18" charset="0"/>
                    <a:sym typeface="+mn-ea"/>
                  </a:rPr>
                  <a:t>𝜃</a:t>
                </a:r>
                <a:r>
                  <a:rPr lang="en-US" altLang="zh-CN" b="0" i="0" smtClean="0">
                    <a:latin typeface="Cambria Math" panose="02040503050406030204" pitchFamily="18" charset="0"/>
                    <a:sym typeface="+mn-ea"/>
                  </a:rPr>
                  <a:t>𝑟</a:t>
                </a:r>
                <a:r>
                  <a:rPr lang="zh-CN" altLang="en-US" dirty="0" smtClean="0">
                    <a:sym typeface="+mn-ea"/>
                  </a:rPr>
                  <a:t>为初始相位，</a:t>
                </a:r>
                <a:r>
                  <a:rPr lang="zh-CN" altLang="en-US" i="0" smtClean="0">
                    <a:latin typeface="Cambria Math" panose="02040503050406030204" pitchFamily="18" charset="0"/>
                    <a:sym typeface="+mn-ea"/>
                  </a:rPr>
                  <a:t>𝜑</a:t>
                </a:r>
                <a:r>
                  <a:rPr lang="en-US" altLang="zh-CN" b="0" i="0" smtClean="0">
                    <a:latin typeface="Cambria Math" panose="02040503050406030204" pitchFamily="18" charset="0"/>
                    <a:sym typeface="+mn-ea"/>
                  </a:rPr>
                  <a:t>𝑟(𝑡)</a:t>
                </a:r>
                <a:r>
                  <a:rPr lang="zh-CN" altLang="en-US" dirty="0" smtClean="0">
                    <a:sym typeface="+mn-ea"/>
                  </a:rPr>
                  <a:t> 是与海豚哨声信号第</a:t>
                </a:r>
                <a:r>
                  <a:rPr lang="en-US" altLang="zh-CN" dirty="0" smtClean="0">
                    <a:sym typeface="+mn-ea"/>
                  </a:rPr>
                  <a:t>r </a:t>
                </a:r>
                <a:r>
                  <a:rPr lang="zh-CN" altLang="en-US" dirty="0" smtClean="0">
                    <a:sym typeface="+mn-ea"/>
                  </a:rPr>
                  <a:t>次谐波时频谱轮廓曲线</a:t>
                </a:r>
                <a:r>
                  <a:rPr lang="en-US" altLang="zh-CN" dirty="0" smtClean="0">
                    <a:sym typeface="+mn-ea"/>
                  </a:rPr>
                  <a:t>,</a:t>
                </a:r>
                <a:r>
                  <a:rPr lang="en-US" altLang="zh-CN" b="0" i="0" smtClean="0">
                    <a:latin typeface="Cambria Math" panose="02040503050406030204" pitchFamily="18" charset="0"/>
                    <a:sym typeface="+mn-ea"/>
                  </a:rPr>
                  <a:t>𝑓𝑟(𝑡)</a:t>
                </a:r>
                <a:r>
                  <a:rPr lang="zh-CN" altLang="en-US" dirty="0" smtClean="0">
                    <a:sym typeface="+mn-ea"/>
                  </a:rPr>
                  <a:t> 对应的相位</a:t>
                </a:r>
                <a:r>
                  <a:rPr lang="en-US" altLang="zh-CN" dirty="0" smtClean="0">
                    <a:sym typeface="+mn-ea"/>
                  </a:rPr>
                  <a:t>,</a:t>
                </a:r>
                <a:r>
                  <a:rPr lang="zh-CN" altLang="en-US" dirty="0" smtClean="0">
                    <a:sym typeface="+mn-ea"/>
                  </a:rPr>
                  <a:t>满足。这里有个难点就是时频谱轮廓一般不易获得，因此，时频谱轮廓提取方法仍需进一步研究。</a:t>
                </a:r>
                <a:endParaRPr lang="en-US" altLang="zh-CN"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fld id="{5768052C-F017-4FAC-859B-FDBF5F40E397}" type="slidenum">
              <a:rPr lang="zh-CN" altLang="en-US" smtClean="0"/>
              <a:t>17</a:t>
            </a:fld>
            <a:endParaRPr lang="zh-CN" altLang="en-US"/>
          </a:p>
        </p:txBody>
      </p:sp>
    </p:spTree>
    <p:extLst>
      <p:ext uri="{BB962C8B-B14F-4D97-AF65-F5344CB8AC3E}">
        <p14:creationId xmlns:p14="http://schemas.microsoft.com/office/powerpoint/2010/main" val="1191431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18</a:t>
            </a:fld>
            <a:endParaRPr lang="zh-CN" altLang="en-US"/>
          </a:p>
        </p:txBody>
      </p:sp>
    </p:spTree>
    <p:extLst>
      <p:ext uri="{BB962C8B-B14F-4D97-AF65-F5344CB8AC3E}">
        <p14:creationId xmlns:p14="http://schemas.microsoft.com/office/powerpoint/2010/main" val="283238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19</a:t>
            </a:fld>
            <a:endParaRPr lang="zh-CN" altLang="en-US"/>
          </a:p>
        </p:txBody>
      </p:sp>
    </p:spTree>
    <p:extLst>
      <p:ext uri="{BB962C8B-B14F-4D97-AF65-F5344CB8AC3E}">
        <p14:creationId xmlns:p14="http://schemas.microsoft.com/office/powerpoint/2010/main" val="1755189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a:t>
            </a:fld>
            <a:endParaRPr lang="zh-CN" altLang="en-US"/>
          </a:p>
        </p:txBody>
      </p:sp>
    </p:spTree>
    <p:extLst>
      <p:ext uri="{BB962C8B-B14F-4D97-AF65-F5344CB8AC3E}">
        <p14:creationId xmlns:p14="http://schemas.microsoft.com/office/powerpoint/2010/main" val="3070320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20</a:t>
            </a:fld>
            <a:endParaRPr lang="zh-CN" altLang="en-US"/>
          </a:p>
        </p:txBody>
      </p:sp>
    </p:spTree>
    <p:extLst>
      <p:ext uri="{BB962C8B-B14F-4D97-AF65-F5344CB8AC3E}">
        <p14:creationId xmlns:p14="http://schemas.microsoft.com/office/powerpoint/2010/main" val="26684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21</a:t>
            </a:fld>
            <a:endParaRPr lang="zh-CN" altLang="en-US"/>
          </a:p>
        </p:txBody>
      </p:sp>
    </p:spTree>
    <p:extLst>
      <p:ext uri="{BB962C8B-B14F-4D97-AF65-F5344CB8AC3E}">
        <p14:creationId xmlns:p14="http://schemas.microsoft.com/office/powerpoint/2010/main" val="1509943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根据量化步长来建立量化索引区间，假如原始信号</a:t>
            </a:r>
            <a:r>
              <a:rPr lang="en-US" altLang="zh-CN" sz="1200" b="1" kern="1200" dirty="0">
                <a:solidFill>
                  <a:schemeClr val="tx1"/>
                </a:solidFill>
                <a:effectLst/>
                <a:latin typeface="+mn-lt"/>
                <a:ea typeface="+mn-ea"/>
                <a:cs typeface="+mn-cs"/>
              </a:rPr>
              <a:t>s</a:t>
            </a:r>
            <a:r>
              <a:rPr lang="zh-CN" altLang="zh-CN" sz="1200" b="1" kern="1200" dirty="0">
                <a:solidFill>
                  <a:schemeClr val="tx1"/>
                </a:solidFill>
                <a:effectLst/>
                <a:latin typeface="+mn-lt"/>
                <a:ea typeface="+mn-ea"/>
                <a:cs typeface="+mn-cs"/>
              </a:rPr>
              <a:t>在这个地方，在</a:t>
            </a:r>
            <a:r>
              <a:rPr lang="en-US" altLang="zh-CN" sz="1200" b="1" kern="1200" dirty="0">
                <a:solidFill>
                  <a:schemeClr val="tx1"/>
                </a:solidFill>
                <a:effectLst/>
                <a:latin typeface="+mn-lt"/>
                <a:ea typeface="+mn-ea"/>
                <a:cs typeface="+mn-cs"/>
              </a:rPr>
              <a:t>s</a:t>
            </a:r>
            <a:r>
              <a:rPr lang="zh-CN" altLang="zh-CN" sz="1200" b="1" kern="1200" dirty="0">
                <a:solidFill>
                  <a:schemeClr val="tx1"/>
                </a:solidFill>
                <a:effectLst/>
                <a:latin typeface="+mn-lt"/>
                <a:ea typeface="+mn-ea"/>
                <a:cs typeface="+mn-cs"/>
              </a:rPr>
              <a:t>处嵌入水印信号</a:t>
            </a:r>
            <a:r>
              <a:rPr lang="en-US" altLang="zh-CN" sz="1200" b="1" kern="1200" dirty="0">
                <a:solidFill>
                  <a:schemeClr val="tx1"/>
                </a:solidFill>
                <a:effectLst/>
                <a:latin typeface="+mn-lt"/>
                <a:ea typeface="+mn-ea"/>
                <a:cs typeface="+mn-cs"/>
              </a:rPr>
              <a:t>0</a:t>
            </a:r>
            <a:r>
              <a:rPr lang="zh-CN" altLang="zh-CN" sz="1200" b="1" kern="1200" dirty="0">
                <a:solidFill>
                  <a:schemeClr val="tx1"/>
                </a:solidFill>
                <a:effectLst/>
                <a:latin typeface="+mn-lt"/>
                <a:ea typeface="+mn-ea"/>
                <a:cs typeface="+mn-cs"/>
              </a:rPr>
              <a:t>时，就让</a:t>
            </a:r>
            <a:r>
              <a:rPr lang="en-US" altLang="zh-CN" sz="1200" b="1" kern="1200" dirty="0">
                <a:solidFill>
                  <a:schemeClr val="tx1"/>
                </a:solidFill>
                <a:effectLst/>
                <a:latin typeface="+mn-lt"/>
                <a:ea typeface="+mn-ea"/>
                <a:cs typeface="+mn-cs"/>
              </a:rPr>
              <a:t>s</a:t>
            </a:r>
            <a:r>
              <a:rPr lang="zh-CN" altLang="zh-CN" sz="1200" b="1" kern="1200" dirty="0">
                <a:solidFill>
                  <a:schemeClr val="tx1"/>
                </a:solidFill>
                <a:effectLst/>
                <a:latin typeface="+mn-lt"/>
                <a:ea typeface="+mn-ea"/>
                <a:cs typeface="+mn-cs"/>
              </a:rPr>
              <a:t>等于右边这个点的值，当在</a:t>
            </a:r>
            <a:r>
              <a:rPr lang="en-US" altLang="zh-CN" sz="1200" b="1" kern="1200" dirty="0">
                <a:solidFill>
                  <a:schemeClr val="tx1"/>
                </a:solidFill>
                <a:effectLst/>
                <a:latin typeface="+mn-lt"/>
                <a:ea typeface="+mn-ea"/>
                <a:cs typeface="+mn-cs"/>
              </a:rPr>
              <a:t>s</a:t>
            </a:r>
            <a:r>
              <a:rPr lang="zh-CN" altLang="zh-CN" sz="1200" b="1" kern="1200" dirty="0">
                <a:solidFill>
                  <a:schemeClr val="tx1"/>
                </a:solidFill>
                <a:effectLst/>
                <a:latin typeface="+mn-lt"/>
                <a:ea typeface="+mn-ea"/>
                <a:cs typeface="+mn-cs"/>
              </a:rPr>
              <a:t>处嵌入水印</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时，就像</a:t>
            </a:r>
            <a:r>
              <a:rPr lang="en-US" altLang="zh-CN" sz="1200" b="1" kern="1200" dirty="0">
                <a:solidFill>
                  <a:schemeClr val="tx1"/>
                </a:solidFill>
                <a:effectLst/>
                <a:latin typeface="+mn-lt"/>
                <a:ea typeface="+mn-ea"/>
                <a:cs typeface="+mn-cs"/>
              </a:rPr>
              <a:t>s</a:t>
            </a:r>
            <a:r>
              <a:rPr lang="zh-CN" altLang="zh-CN" sz="1200" b="1" kern="1200" dirty="0">
                <a:solidFill>
                  <a:schemeClr val="tx1"/>
                </a:solidFill>
                <a:effectLst/>
                <a:latin typeface="+mn-lt"/>
                <a:ea typeface="+mn-ea"/>
                <a:cs typeface="+mn-cs"/>
              </a:rPr>
              <a:t>等于左边那个点。然后观察</a:t>
            </a:r>
            <a:r>
              <a:rPr lang="en-US" altLang="zh-CN" sz="1200" b="1" kern="1200" dirty="0">
                <a:solidFill>
                  <a:schemeClr val="tx1"/>
                </a:solidFill>
                <a:effectLst/>
                <a:latin typeface="+mn-lt"/>
                <a:ea typeface="+mn-ea"/>
                <a:cs typeface="+mn-cs"/>
              </a:rPr>
              <a:t>DCT</a:t>
            </a:r>
            <a:r>
              <a:rPr lang="zh-CN" altLang="zh-CN" sz="1200" b="1" kern="1200" dirty="0">
                <a:solidFill>
                  <a:schemeClr val="tx1"/>
                </a:solidFill>
                <a:effectLst/>
                <a:latin typeface="+mn-lt"/>
                <a:ea typeface="+mn-ea"/>
                <a:cs typeface="+mn-cs"/>
              </a:rPr>
              <a:t>系数，符合之前量化为</a:t>
            </a:r>
            <a:r>
              <a:rPr lang="en-US" altLang="zh-CN" sz="1200" b="1" kern="1200" dirty="0">
                <a:solidFill>
                  <a:schemeClr val="tx1"/>
                </a:solidFill>
                <a:effectLst/>
                <a:latin typeface="+mn-lt"/>
                <a:ea typeface="+mn-ea"/>
                <a:cs typeface="+mn-cs"/>
              </a:rPr>
              <a:t>0</a:t>
            </a:r>
            <a:r>
              <a:rPr lang="zh-CN" altLang="zh-CN" sz="1200" b="1" kern="1200" dirty="0">
                <a:solidFill>
                  <a:schemeClr val="tx1"/>
                </a:solidFill>
                <a:effectLst/>
                <a:latin typeface="+mn-lt"/>
                <a:ea typeface="+mn-ea"/>
                <a:cs typeface="+mn-cs"/>
              </a:rPr>
              <a:t>的值，则嵌入的水印信息为</a:t>
            </a:r>
            <a:r>
              <a:rPr lang="en-US" altLang="zh-CN" sz="1200" b="1" kern="1200" dirty="0">
                <a:solidFill>
                  <a:schemeClr val="tx1"/>
                </a:solidFill>
                <a:effectLst/>
                <a:latin typeface="+mn-lt"/>
                <a:ea typeface="+mn-ea"/>
                <a:cs typeface="+mn-cs"/>
              </a:rPr>
              <a:t>0</a:t>
            </a:r>
            <a:r>
              <a:rPr lang="zh-CN" altLang="zh-CN" sz="1200" b="1" kern="1200" dirty="0">
                <a:solidFill>
                  <a:schemeClr val="tx1"/>
                </a:solidFill>
                <a:effectLst/>
                <a:latin typeface="+mn-lt"/>
                <a:ea typeface="+mn-ea"/>
                <a:cs typeface="+mn-cs"/>
              </a:rPr>
              <a:t>，符合之前量化为</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的值，则嵌入的水印信息为</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，得到水印信息。水印检测时不需要原始信号，可以完全做到盲提取，嵌入的水印可以做到无差错估计，使水印具有较好的鲁棒性，随着攻击噪声的不断提高，误码率性能也迅速下降。</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C8B3B42-D1E1-47CB-A9E4-A63D9C533E94}" type="slidenum">
              <a:rPr lang="zh-CN" altLang="en-US" smtClean="0"/>
              <a:t>22</a:t>
            </a:fld>
            <a:endParaRPr lang="zh-CN" altLang="en-US"/>
          </a:p>
        </p:txBody>
      </p:sp>
    </p:spTree>
    <p:extLst>
      <p:ext uri="{BB962C8B-B14F-4D97-AF65-F5344CB8AC3E}">
        <p14:creationId xmlns:p14="http://schemas.microsoft.com/office/powerpoint/2010/main" val="448993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8B3B42-D1E1-47CB-A9E4-A63D9C533E94}" type="slidenum">
              <a:rPr lang="zh-CN" altLang="en-US" smtClean="0"/>
              <a:t>23</a:t>
            </a:fld>
            <a:endParaRPr lang="zh-CN" altLang="en-US"/>
          </a:p>
        </p:txBody>
      </p:sp>
    </p:spTree>
    <p:extLst>
      <p:ext uri="{BB962C8B-B14F-4D97-AF65-F5344CB8AC3E}">
        <p14:creationId xmlns:p14="http://schemas.microsoft.com/office/powerpoint/2010/main" val="2495409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C8B3B42-D1E1-47CB-A9E4-A63D9C533E94}" type="slidenum">
              <a:rPr lang="zh-CN" altLang="en-US" smtClean="0"/>
              <a:t>24</a:t>
            </a:fld>
            <a:endParaRPr lang="zh-CN" altLang="en-US"/>
          </a:p>
        </p:txBody>
      </p:sp>
    </p:spTree>
    <p:extLst>
      <p:ext uri="{BB962C8B-B14F-4D97-AF65-F5344CB8AC3E}">
        <p14:creationId xmlns:p14="http://schemas.microsoft.com/office/powerpoint/2010/main" val="3252370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8B3B42-D1E1-47CB-A9E4-A63D9C533E94}" type="slidenum">
              <a:rPr lang="zh-CN" altLang="en-US" smtClean="0"/>
              <a:t>25</a:t>
            </a:fld>
            <a:endParaRPr lang="zh-CN" altLang="en-US"/>
          </a:p>
        </p:txBody>
      </p:sp>
    </p:spTree>
    <p:extLst>
      <p:ext uri="{BB962C8B-B14F-4D97-AF65-F5344CB8AC3E}">
        <p14:creationId xmlns:p14="http://schemas.microsoft.com/office/powerpoint/2010/main" val="736177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8B3B42-D1E1-47CB-A9E4-A63D9C533E94}" type="slidenum">
              <a:rPr lang="zh-CN" altLang="en-US" smtClean="0"/>
              <a:t>26</a:t>
            </a:fld>
            <a:endParaRPr lang="zh-CN" altLang="en-US"/>
          </a:p>
        </p:txBody>
      </p:sp>
    </p:spTree>
    <p:extLst>
      <p:ext uri="{BB962C8B-B14F-4D97-AF65-F5344CB8AC3E}">
        <p14:creationId xmlns:p14="http://schemas.microsoft.com/office/powerpoint/2010/main" val="2958417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t>27</a:t>
            </a:fld>
            <a:endParaRPr lang="zh-CN" altLang="en-US"/>
          </a:p>
        </p:txBody>
      </p:sp>
    </p:spTree>
    <p:extLst>
      <p:ext uri="{BB962C8B-B14F-4D97-AF65-F5344CB8AC3E}">
        <p14:creationId xmlns:p14="http://schemas.microsoft.com/office/powerpoint/2010/main" val="2307315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28</a:t>
            </a:fld>
            <a:endParaRPr lang="zh-CN" altLang="en-US"/>
          </a:p>
        </p:txBody>
      </p:sp>
    </p:spTree>
    <p:extLst>
      <p:ext uri="{BB962C8B-B14F-4D97-AF65-F5344CB8AC3E}">
        <p14:creationId xmlns:p14="http://schemas.microsoft.com/office/powerpoint/2010/main" val="4092121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29</a:t>
            </a:fld>
            <a:endParaRPr lang="zh-CN" altLang="en-US"/>
          </a:p>
        </p:txBody>
      </p:sp>
    </p:spTree>
    <p:extLst>
      <p:ext uri="{BB962C8B-B14F-4D97-AF65-F5344CB8AC3E}">
        <p14:creationId xmlns:p14="http://schemas.microsoft.com/office/powerpoint/2010/main" val="2571117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t>3</a:t>
            </a:fld>
            <a:endParaRPr lang="zh-CN" altLang="en-US"/>
          </a:p>
        </p:txBody>
      </p:sp>
    </p:spTree>
    <p:extLst>
      <p:ext uri="{BB962C8B-B14F-4D97-AF65-F5344CB8AC3E}">
        <p14:creationId xmlns:p14="http://schemas.microsoft.com/office/powerpoint/2010/main" val="102456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30</a:t>
            </a:fld>
            <a:endParaRPr lang="zh-CN" altLang="en-US"/>
          </a:p>
        </p:txBody>
      </p:sp>
    </p:spTree>
    <p:extLst>
      <p:ext uri="{BB962C8B-B14F-4D97-AF65-F5344CB8AC3E}">
        <p14:creationId xmlns:p14="http://schemas.microsoft.com/office/powerpoint/2010/main" val="1588363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31</a:t>
            </a:fld>
            <a:endParaRPr lang="zh-CN" altLang="en-US"/>
          </a:p>
        </p:txBody>
      </p:sp>
    </p:spTree>
    <p:extLst>
      <p:ext uri="{BB962C8B-B14F-4D97-AF65-F5344CB8AC3E}">
        <p14:creationId xmlns:p14="http://schemas.microsoft.com/office/powerpoint/2010/main" val="2679259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32</a:t>
            </a:fld>
            <a:endParaRPr lang="zh-CN" altLang="en-US"/>
          </a:p>
        </p:txBody>
      </p:sp>
    </p:spTree>
    <p:extLst>
      <p:ext uri="{BB962C8B-B14F-4D97-AF65-F5344CB8AC3E}">
        <p14:creationId xmlns:p14="http://schemas.microsoft.com/office/powerpoint/2010/main" val="2211331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低频信号在水声通信中的优势是通信距离大</a:t>
            </a:r>
            <a:r>
              <a:rPr lang="en-US" altLang="zh-CN" dirty="0">
                <a:effectLst/>
              </a:rPr>
              <a:t>[16]</a:t>
            </a:r>
            <a:r>
              <a:rPr lang="zh-CN" altLang="en-US" dirty="0">
                <a:effectLst/>
              </a:rPr>
              <a:t>。低频仿生信号用于远距离保密通信。</a:t>
            </a:r>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33</a:t>
            </a:fld>
            <a:endParaRPr lang="zh-CN" altLang="en-US"/>
          </a:p>
        </p:txBody>
      </p:sp>
    </p:spTree>
    <p:extLst>
      <p:ext uri="{BB962C8B-B14F-4D97-AF65-F5344CB8AC3E}">
        <p14:creationId xmlns:p14="http://schemas.microsoft.com/office/powerpoint/2010/main" val="1281880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8B3B42-D1E1-47CB-A9E4-A63D9C533E94}" type="slidenum">
              <a:rPr lang="zh-CN" altLang="en-US" smtClean="0"/>
              <a:t>34</a:t>
            </a:fld>
            <a:endParaRPr lang="zh-CN" altLang="en-US"/>
          </a:p>
        </p:txBody>
      </p:sp>
    </p:spTree>
    <p:extLst>
      <p:ext uri="{BB962C8B-B14F-4D97-AF65-F5344CB8AC3E}">
        <p14:creationId xmlns:p14="http://schemas.microsoft.com/office/powerpoint/2010/main" val="3705327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8B3B42-D1E1-47CB-A9E4-A63D9C533E94}" type="slidenum">
              <a:rPr lang="zh-CN" altLang="en-US" smtClean="0"/>
              <a:t>35</a:t>
            </a:fld>
            <a:endParaRPr lang="zh-CN" altLang="en-US"/>
          </a:p>
        </p:txBody>
      </p:sp>
    </p:spTree>
    <p:extLst>
      <p:ext uri="{BB962C8B-B14F-4D97-AF65-F5344CB8AC3E}">
        <p14:creationId xmlns:p14="http://schemas.microsoft.com/office/powerpoint/2010/main" val="2962078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8B3B42-D1E1-47CB-A9E4-A63D9C533E94}" type="slidenum">
              <a:rPr lang="zh-CN" altLang="en-US" smtClean="0"/>
              <a:t>36</a:t>
            </a:fld>
            <a:endParaRPr lang="zh-CN" altLang="en-US"/>
          </a:p>
        </p:txBody>
      </p:sp>
    </p:spTree>
    <p:extLst>
      <p:ext uri="{BB962C8B-B14F-4D97-AF65-F5344CB8AC3E}">
        <p14:creationId xmlns:p14="http://schemas.microsoft.com/office/powerpoint/2010/main" val="1393078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8B3B42-D1E1-47CB-A9E4-A63D9C533E94}" type="slidenum">
              <a:rPr lang="zh-CN" altLang="en-US" smtClean="0"/>
              <a:t>37</a:t>
            </a:fld>
            <a:endParaRPr lang="zh-CN" altLang="en-US"/>
          </a:p>
        </p:txBody>
      </p:sp>
    </p:spTree>
    <p:extLst>
      <p:ext uri="{BB962C8B-B14F-4D97-AF65-F5344CB8AC3E}">
        <p14:creationId xmlns:p14="http://schemas.microsoft.com/office/powerpoint/2010/main" val="911941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8B3B42-D1E1-47CB-A9E4-A63D9C533E94}" type="slidenum">
              <a:rPr lang="zh-CN" altLang="en-US" smtClean="0"/>
              <a:t>38</a:t>
            </a:fld>
            <a:endParaRPr lang="zh-CN" altLang="en-US"/>
          </a:p>
        </p:txBody>
      </p:sp>
    </p:spTree>
    <p:extLst>
      <p:ext uri="{BB962C8B-B14F-4D97-AF65-F5344CB8AC3E}">
        <p14:creationId xmlns:p14="http://schemas.microsoft.com/office/powerpoint/2010/main" val="1167013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39</a:t>
            </a:fld>
            <a:endParaRPr lang="zh-CN" altLang="en-US"/>
          </a:p>
        </p:txBody>
      </p:sp>
    </p:spTree>
    <p:extLst>
      <p:ext uri="{BB962C8B-B14F-4D97-AF65-F5344CB8AC3E}">
        <p14:creationId xmlns:p14="http://schemas.microsoft.com/office/powerpoint/2010/main" val="3646147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4</a:t>
            </a:fld>
            <a:endParaRPr lang="zh-CN" altLang="en-US"/>
          </a:p>
        </p:txBody>
      </p:sp>
    </p:spTree>
    <p:extLst>
      <p:ext uri="{BB962C8B-B14F-4D97-AF65-F5344CB8AC3E}">
        <p14:creationId xmlns:p14="http://schemas.microsoft.com/office/powerpoint/2010/main" val="2801614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8B3B42-D1E1-47CB-A9E4-A63D9C533E94}" type="slidenum">
              <a:rPr lang="zh-CN" altLang="en-US" smtClean="0"/>
              <a:t>40</a:t>
            </a:fld>
            <a:endParaRPr lang="zh-CN" altLang="en-US"/>
          </a:p>
        </p:txBody>
      </p:sp>
    </p:spTree>
    <p:extLst>
      <p:ext uri="{BB962C8B-B14F-4D97-AF65-F5344CB8AC3E}">
        <p14:creationId xmlns:p14="http://schemas.microsoft.com/office/powerpoint/2010/main" val="1596568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41</a:t>
            </a:fld>
            <a:endParaRPr lang="zh-CN" altLang="en-US"/>
          </a:p>
        </p:txBody>
      </p:sp>
    </p:spTree>
    <p:extLst>
      <p:ext uri="{BB962C8B-B14F-4D97-AF65-F5344CB8AC3E}">
        <p14:creationId xmlns:p14="http://schemas.microsoft.com/office/powerpoint/2010/main" val="1910170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42</a:t>
            </a:fld>
            <a:endParaRPr lang="zh-CN" altLang="en-US"/>
          </a:p>
        </p:txBody>
      </p:sp>
    </p:spTree>
    <p:extLst>
      <p:ext uri="{BB962C8B-B14F-4D97-AF65-F5344CB8AC3E}">
        <p14:creationId xmlns:p14="http://schemas.microsoft.com/office/powerpoint/2010/main" val="2790109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43</a:t>
            </a:fld>
            <a:endParaRPr lang="zh-CN" altLang="en-US"/>
          </a:p>
        </p:txBody>
      </p:sp>
    </p:spTree>
    <p:extLst>
      <p:ext uri="{BB962C8B-B14F-4D97-AF65-F5344CB8AC3E}">
        <p14:creationId xmlns:p14="http://schemas.microsoft.com/office/powerpoint/2010/main" val="1100078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44</a:t>
            </a:fld>
            <a:endParaRPr lang="zh-CN" altLang="en-US"/>
          </a:p>
        </p:txBody>
      </p:sp>
    </p:spTree>
    <p:extLst>
      <p:ext uri="{BB962C8B-B14F-4D97-AF65-F5344CB8AC3E}">
        <p14:creationId xmlns:p14="http://schemas.microsoft.com/office/powerpoint/2010/main" val="5401192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45</a:t>
            </a:fld>
            <a:endParaRPr lang="zh-CN" altLang="en-US"/>
          </a:p>
        </p:txBody>
      </p:sp>
    </p:spTree>
    <p:extLst>
      <p:ext uri="{BB962C8B-B14F-4D97-AF65-F5344CB8AC3E}">
        <p14:creationId xmlns:p14="http://schemas.microsoft.com/office/powerpoint/2010/main" val="3902732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46</a:t>
            </a:fld>
            <a:endParaRPr lang="zh-CN" altLang="en-US"/>
          </a:p>
        </p:txBody>
      </p:sp>
    </p:spTree>
    <p:extLst>
      <p:ext uri="{BB962C8B-B14F-4D97-AF65-F5344CB8AC3E}">
        <p14:creationId xmlns:p14="http://schemas.microsoft.com/office/powerpoint/2010/main" val="3841821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47</a:t>
            </a:fld>
            <a:endParaRPr lang="zh-CN" altLang="en-US"/>
          </a:p>
        </p:txBody>
      </p:sp>
    </p:spTree>
    <p:extLst>
      <p:ext uri="{BB962C8B-B14F-4D97-AF65-F5344CB8AC3E}">
        <p14:creationId xmlns:p14="http://schemas.microsoft.com/office/powerpoint/2010/main" val="1422122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的实现方法是将数字音频水印的方法用到仿生隐蔽水声通信中，目前国内基本还没人这样做，使用鲸目叫声或仿鲸目叫声作为载体，将传递的信息嵌入进去，是否带有隐藏信息。鲸目叫声或仿鲸目叫声就是一个同步信号，当接收疑似鲸目叫声的声音时我就开始分析，所以我们可以使用仿鲸目信号，不用必须使用真正的鲸目叫声。</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48</a:t>
            </a:fld>
            <a:endParaRPr lang="zh-CN" altLang="en-US"/>
          </a:p>
        </p:txBody>
      </p:sp>
    </p:spTree>
    <p:extLst>
      <p:ext uri="{BB962C8B-B14F-4D97-AF65-F5344CB8AC3E}">
        <p14:creationId xmlns:p14="http://schemas.microsoft.com/office/powerpoint/2010/main" val="2766358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49</a:t>
            </a:fld>
            <a:endParaRPr lang="zh-CN" altLang="en-US"/>
          </a:p>
        </p:txBody>
      </p:sp>
    </p:spTree>
    <p:extLst>
      <p:ext uri="{BB962C8B-B14F-4D97-AF65-F5344CB8AC3E}">
        <p14:creationId xmlns:p14="http://schemas.microsoft.com/office/powerpoint/2010/main" val="119463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a:t>
            </a:fld>
            <a:endParaRPr lang="zh-CN" altLang="en-US"/>
          </a:p>
        </p:txBody>
      </p:sp>
    </p:spTree>
    <p:extLst>
      <p:ext uri="{BB962C8B-B14F-4D97-AF65-F5344CB8AC3E}">
        <p14:creationId xmlns:p14="http://schemas.microsoft.com/office/powerpoint/2010/main" val="36030677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50</a:t>
            </a:fld>
            <a:endParaRPr lang="zh-CN" altLang="en-US"/>
          </a:p>
        </p:txBody>
      </p:sp>
    </p:spTree>
    <p:extLst>
      <p:ext uri="{BB962C8B-B14F-4D97-AF65-F5344CB8AC3E}">
        <p14:creationId xmlns:p14="http://schemas.microsoft.com/office/powerpoint/2010/main" val="2760449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51</a:t>
            </a:fld>
            <a:endParaRPr lang="zh-CN" altLang="en-US"/>
          </a:p>
        </p:txBody>
      </p:sp>
    </p:spTree>
    <p:extLst>
      <p:ext uri="{BB962C8B-B14F-4D97-AF65-F5344CB8AC3E}">
        <p14:creationId xmlns:p14="http://schemas.microsoft.com/office/powerpoint/2010/main" val="1679984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52</a:t>
            </a:fld>
            <a:endParaRPr lang="zh-CN" altLang="en-US"/>
          </a:p>
        </p:txBody>
      </p:sp>
    </p:spTree>
    <p:extLst>
      <p:ext uri="{BB962C8B-B14F-4D97-AF65-F5344CB8AC3E}">
        <p14:creationId xmlns:p14="http://schemas.microsoft.com/office/powerpoint/2010/main" val="2781258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53</a:t>
            </a:fld>
            <a:endParaRPr lang="zh-CN" altLang="en-US"/>
          </a:p>
        </p:txBody>
      </p:sp>
    </p:spTree>
    <p:extLst>
      <p:ext uri="{BB962C8B-B14F-4D97-AF65-F5344CB8AC3E}">
        <p14:creationId xmlns:p14="http://schemas.microsoft.com/office/powerpoint/2010/main" val="3338503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54</a:t>
            </a:fld>
            <a:endParaRPr lang="zh-CN" altLang="en-US"/>
          </a:p>
        </p:txBody>
      </p:sp>
    </p:spTree>
    <p:extLst>
      <p:ext uri="{BB962C8B-B14F-4D97-AF65-F5344CB8AC3E}">
        <p14:creationId xmlns:p14="http://schemas.microsoft.com/office/powerpoint/2010/main" val="37744287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55</a:t>
            </a:fld>
            <a:endParaRPr lang="zh-CN" altLang="en-US"/>
          </a:p>
        </p:txBody>
      </p:sp>
    </p:spTree>
    <p:extLst>
      <p:ext uri="{BB962C8B-B14F-4D97-AF65-F5344CB8AC3E}">
        <p14:creationId xmlns:p14="http://schemas.microsoft.com/office/powerpoint/2010/main" val="7570533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56</a:t>
            </a:fld>
            <a:endParaRPr lang="zh-CN" altLang="en-US"/>
          </a:p>
        </p:txBody>
      </p:sp>
    </p:spTree>
    <p:extLst>
      <p:ext uri="{BB962C8B-B14F-4D97-AF65-F5344CB8AC3E}">
        <p14:creationId xmlns:p14="http://schemas.microsoft.com/office/powerpoint/2010/main" val="19426713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8B3B42-D1E1-47CB-A9E4-A63D9C533E94}" type="slidenum">
              <a:rPr lang="zh-CN" altLang="en-US" smtClean="0"/>
              <a:t>57</a:t>
            </a:fld>
            <a:endParaRPr lang="zh-CN" altLang="en-US"/>
          </a:p>
        </p:txBody>
      </p:sp>
    </p:spTree>
    <p:extLst>
      <p:ext uri="{BB962C8B-B14F-4D97-AF65-F5344CB8AC3E}">
        <p14:creationId xmlns:p14="http://schemas.microsoft.com/office/powerpoint/2010/main" val="1985958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58</a:t>
            </a:fld>
            <a:endParaRPr lang="zh-CN" altLang="en-US"/>
          </a:p>
        </p:txBody>
      </p:sp>
    </p:spTree>
    <p:extLst>
      <p:ext uri="{BB962C8B-B14F-4D97-AF65-F5344CB8AC3E}">
        <p14:creationId xmlns:p14="http://schemas.microsoft.com/office/powerpoint/2010/main" val="30130824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59</a:t>
            </a:fld>
            <a:endParaRPr lang="zh-CN" altLang="en-US"/>
          </a:p>
        </p:txBody>
      </p:sp>
    </p:spTree>
    <p:extLst>
      <p:ext uri="{BB962C8B-B14F-4D97-AF65-F5344CB8AC3E}">
        <p14:creationId xmlns:p14="http://schemas.microsoft.com/office/powerpoint/2010/main" val="657451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68052C-F017-4FAC-859B-FDBF5F40E397}" type="slidenum">
              <a:rPr lang="zh-CN" altLang="en-US" smtClean="0"/>
              <a:t>6</a:t>
            </a:fld>
            <a:endParaRPr lang="zh-CN" altLang="en-US"/>
          </a:p>
        </p:txBody>
      </p:sp>
    </p:spTree>
    <p:extLst>
      <p:ext uri="{BB962C8B-B14F-4D97-AF65-F5344CB8AC3E}">
        <p14:creationId xmlns:p14="http://schemas.microsoft.com/office/powerpoint/2010/main" val="3230587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60</a:t>
            </a:fld>
            <a:endParaRPr lang="zh-CN" altLang="en-US"/>
          </a:p>
        </p:txBody>
      </p:sp>
    </p:spTree>
    <p:extLst>
      <p:ext uri="{BB962C8B-B14F-4D97-AF65-F5344CB8AC3E}">
        <p14:creationId xmlns:p14="http://schemas.microsoft.com/office/powerpoint/2010/main" val="208253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7</a:t>
            </a:fld>
            <a:endParaRPr lang="zh-CN" altLang="en-US"/>
          </a:p>
        </p:txBody>
      </p:sp>
    </p:spTree>
    <p:extLst>
      <p:ext uri="{BB962C8B-B14F-4D97-AF65-F5344CB8AC3E}">
        <p14:creationId xmlns:p14="http://schemas.microsoft.com/office/powerpoint/2010/main" val="432084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8</a:t>
            </a:fld>
            <a:endParaRPr lang="zh-CN" altLang="en-US"/>
          </a:p>
        </p:txBody>
      </p:sp>
    </p:spTree>
    <p:extLst>
      <p:ext uri="{BB962C8B-B14F-4D97-AF65-F5344CB8AC3E}">
        <p14:creationId xmlns:p14="http://schemas.microsoft.com/office/powerpoint/2010/main" val="288414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9</a:t>
            </a:fld>
            <a:endParaRPr lang="zh-CN" altLang="en-US"/>
          </a:p>
        </p:txBody>
      </p:sp>
    </p:spTree>
    <p:extLst>
      <p:ext uri="{BB962C8B-B14F-4D97-AF65-F5344CB8AC3E}">
        <p14:creationId xmlns:p14="http://schemas.microsoft.com/office/powerpoint/2010/main" val="2375780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7"/>
          <p:cNvSpPr>
            <a:spLocks noGrp="1"/>
          </p:cNvSpPr>
          <p:nvPr>
            <p:ph type="pic" sz="quarter" idx="11" hasCustomPrompt="1"/>
          </p:nvPr>
        </p:nvSpPr>
        <p:spPr>
          <a:xfrm>
            <a:off x="2951544" y="0"/>
            <a:ext cx="9240456" cy="6857999"/>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10" name="图片占位符 9"/>
          <p:cNvSpPr>
            <a:spLocks noGrp="1"/>
          </p:cNvSpPr>
          <p:nvPr>
            <p:ph type="pic" sz="quarter" idx="11" hasCustomPrompt="1"/>
          </p:nvPr>
        </p:nvSpPr>
        <p:spPr>
          <a:xfrm>
            <a:off x="3307782" y="3440322"/>
            <a:ext cx="5563906" cy="3417677"/>
          </a:xfrm>
          <a:custGeom>
            <a:avLst/>
            <a:gdLst>
              <a:gd name="connsiteX0" fmla="*/ 3111940 w 6246994"/>
              <a:gd name="connsiteY0" fmla="*/ 0 h 3837270"/>
              <a:gd name="connsiteX1" fmla="*/ 6246994 w 6246994"/>
              <a:gd name="connsiteY1" fmla="*/ 3837270 h 3837270"/>
              <a:gd name="connsiteX2" fmla="*/ 0 w 6246994"/>
              <a:gd name="connsiteY2" fmla="*/ 3837270 h 3837270"/>
            </a:gdLst>
            <a:ahLst/>
            <a:cxnLst>
              <a:cxn ang="0">
                <a:pos x="connsiteX0" y="connsiteY0"/>
              </a:cxn>
              <a:cxn ang="0">
                <a:pos x="connsiteX1" y="connsiteY1"/>
              </a:cxn>
              <a:cxn ang="0">
                <a:pos x="connsiteX2" y="connsiteY2"/>
              </a:cxn>
            </a:cxnLst>
            <a:rect l="l" t="t" r="r" b="b"/>
            <a:pathLst>
              <a:path w="6246994" h="3837270">
                <a:moveTo>
                  <a:pt x="3111940" y="0"/>
                </a:moveTo>
                <a:lnTo>
                  <a:pt x="6246994" y="3837270"/>
                </a:lnTo>
                <a:lnTo>
                  <a:pt x="0" y="3837270"/>
                </a:lnTo>
                <a:close/>
              </a:path>
            </a:pathLst>
          </a:custGeom>
          <a:solidFill>
            <a:schemeClr val="bg1">
              <a:lumMod val="85000"/>
              <a:alpha val="50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13" name="图片占位符 12"/>
          <p:cNvSpPr>
            <a:spLocks noGrp="1"/>
          </p:cNvSpPr>
          <p:nvPr>
            <p:ph type="pic" sz="quarter" idx="13" hasCustomPrompt="1"/>
          </p:nvPr>
        </p:nvSpPr>
        <p:spPr>
          <a:xfrm>
            <a:off x="3321014" y="636338"/>
            <a:ext cx="5563906" cy="3417677"/>
          </a:xfrm>
          <a:custGeom>
            <a:avLst/>
            <a:gdLst>
              <a:gd name="connsiteX0" fmla="*/ 0 w 6246994"/>
              <a:gd name="connsiteY0" fmla="*/ 0 h 3837270"/>
              <a:gd name="connsiteX1" fmla="*/ 6246994 w 6246994"/>
              <a:gd name="connsiteY1" fmla="*/ 0 h 3837270"/>
              <a:gd name="connsiteX2" fmla="*/ 3135054 w 6246994"/>
              <a:gd name="connsiteY2" fmla="*/ 3837270 h 3837270"/>
            </a:gdLst>
            <a:ahLst/>
            <a:cxnLst>
              <a:cxn ang="0">
                <a:pos x="connsiteX0" y="connsiteY0"/>
              </a:cxn>
              <a:cxn ang="0">
                <a:pos x="connsiteX1" y="connsiteY1"/>
              </a:cxn>
              <a:cxn ang="0">
                <a:pos x="connsiteX2" y="connsiteY2"/>
              </a:cxn>
            </a:cxnLst>
            <a:rect l="l" t="t" r="r" b="b"/>
            <a:pathLst>
              <a:path w="6246994" h="3837270">
                <a:moveTo>
                  <a:pt x="0" y="0"/>
                </a:moveTo>
                <a:lnTo>
                  <a:pt x="6246994" y="0"/>
                </a:lnTo>
                <a:lnTo>
                  <a:pt x="3135054" y="3837270"/>
                </a:lnTo>
                <a:close/>
              </a:path>
            </a:pathLst>
          </a:custGeom>
          <a:solidFill>
            <a:schemeClr val="bg1">
              <a:lumMod val="85000"/>
              <a:alpha val="50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8" fill="hold" grpId="0" nodeType="afterEffect" p14:presetBounceEnd="26000">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14:bounceEnd="26000">
                                          <p:cBhvr additive="base">
                                            <p:cTn id="17" dur="750" fill="hold"/>
                                            <p:tgtEl>
                                              <p:spTgt spid="13"/>
                                            </p:tgtEl>
                                            <p:attrNameLst>
                                              <p:attrName>ppt_x</p:attrName>
                                            </p:attrNameLst>
                                          </p:cBhvr>
                                          <p:tavLst>
                                            <p:tav tm="0">
                                              <p:val>
                                                <p:strVal val="0-#ppt_w/2"/>
                                              </p:val>
                                            </p:tav>
                                            <p:tav tm="100000">
                                              <p:val>
                                                <p:strVal val="#ppt_x"/>
                                              </p:val>
                                            </p:tav>
                                          </p:tavLst>
                                        </p:anim>
                                        <p:anim calcmode="lin" valueType="num" p14:bounceEnd="26000">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26000">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14:bounceEnd="26000">
                                          <p:cBhvr additive="base">
                                            <p:cTn id="21" dur="750" fill="hold"/>
                                            <p:tgtEl>
                                              <p:spTgt spid="10"/>
                                            </p:tgtEl>
                                            <p:attrNameLst>
                                              <p:attrName>ppt_x</p:attrName>
                                            </p:attrNameLst>
                                          </p:cBhvr>
                                          <p:tavLst>
                                            <p:tav tm="0">
                                              <p:val>
                                                <p:strVal val="1+#ppt_w/2"/>
                                              </p:val>
                                            </p:tav>
                                            <p:tav tm="100000">
                                              <p:val>
                                                <p:strVal val="#ppt_x"/>
                                              </p:val>
                                            </p:tav>
                                          </p:tavLst>
                                        </p:anim>
                                        <p:anim calcmode="lin" valueType="num" p14:bounceEnd="26000">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8" fill="hold" grpId="0" nodeType="afterEffect">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0-#ppt_w/2"/>
                                              </p:val>
                                            </p:tav>
                                            <p:tav tm="100000">
                                              <p:val>
                                                <p:strVal val="#ppt_x"/>
                                              </p:val>
                                            </p:tav>
                                          </p:tavLst>
                                        </p:anim>
                                        <p:anim calcmode="lin" valueType="num">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750" fill="hold"/>
                                            <p:tgtEl>
                                              <p:spTgt spid="10"/>
                                            </p:tgtEl>
                                            <p:attrNameLst>
                                              <p:attrName>ppt_x</p:attrName>
                                            </p:attrNameLst>
                                          </p:cBhvr>
                                          <p:tavLst>
                                            <p:tav tm="0">
                                              <p:val>
                                                <p:strVal val="1+#ppt_w/2"/>
                                              </p:val>
                                            </p:tav>
                                            <p:tav tm="100000">
                                              <p:val>
                                                <p:strVal val="#ppt_x"/>
                                              </p:val>
                                            </p:tav>
                                          </p:tavLst>
                                        </p:anim>
                                        <p:anim calcmode="lin" valueType="num">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5" name="矩形 4"/>
          <p:cNvSpPr/>
          <p:nvPr userDrawn="1"/>
        </p:nvSpPr>
        <p:spPr>
          <a:xfrm>
            <a:off x="996972" y="4329000"/>
            <a:ext cx="2012999" cy="177927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248278" y="4639605"/>
            <a:ext cx="227035" cy="227035"/>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7"/>
          <p:cNvSpPr>
            <a:spLocks noGrp="1"/>
          </p:cNvSpPr>
          <p:nvPr>
            <p:ph type="pic" sz="quarter" idx="11" hasCustomPrompt="1"/>
          </p:nvPr>
        </p:nvSpPr>
        <p:spPr>
          <a:xfrm>
            <a:off x="1148501" y="1622236"/>
            <a:ext cx="1684350" cy="1697412"/>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3" name="图片占位符 7"/>
          <p:cNvSpPr>
            <a:spLocks noGrp="1"/>
          </p:cNvSpPr>
          <p:nvPr>
            <p:ph type="pic" sz="quarter" idx="12" hasCustomPrompt="1"/>
          </p:nvPr>
        </p:nvSpPr>
        <p:spPr>
          <a:xfrm>
            <a:off x="2482471" y="2932177"/>
            <a:ext cx="1684350" cy="1407085"/>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4" name="图片占位符 7"/>
          <p:cNvSpPr>
            <a:spLocks noGrp="1"/>
          </p:cNvSpPr>
          <p:nvPr>
            <p:ph type="pic" sz="quarter" idx="13" hasCustomPrompt="1"/>
          </p:nvPr>
        </p:nvSpPr>
        <p:spPr>
          <a:xfrm>
            <a:off x="884750" y="3915645"/>
            <a:ext cx="1948100" cy="2061471"/>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37"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900" decel="100000" fill="hold"/>
                                        <p:tgtEl>
                                          <p:spTgt spid="1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900" decel="100000" fill="hold"/>
                                        <p:tgtEl>
                                          <p:spTgt spid="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0" presetClass="path" presetSubtype="0" accel="50000" decel="50000" fill="hold" grpId="1" nodeType="withEffect">
                                  <p:stCondLst>
                                    <p:cond delay="900"/>
                                  </p:stCondLst>
                                  <p:childTnLst>
                                    <p:animMotion origin="layout" path="M -1.04167E-6 4.81481E-6 C -0.07396 -0.01204 -0.14453 -0.01551 -0.22174 -0.03565 C -0.30768 -0.05394 -0.34492 -0.07639 -0.40612 -0.0963 " pathEditMode="relative" rAng="0" ptsTypes="AAA">
                                      <p:cBhvr>
                                        <p:cTn id="30" dur="1000" spd="-100000" fill="hold"/>
                                        <p:tgtEl>
                                          <p:spTgt spid="12"/>
                                        </p:tgtEl>
                                        <p:attrNameLst>
                                          <p:attrName>ppt_x</p:attrName>
                                          <p:attrName>ppt_y</p:attrName>
                                        </p:attrNameLst>
                                      </p:cBhvr>
                                      <p:rCtr x="-20299" y="-4815"/>
                                    </p:animMotion>
                                  </p:childTnLst>
                                </p:cTn>
                              </p:par>
                              <p:par>
                                <p:cTn id="31" presetID="10" presetClass="entr" presetSubtype="0" fill="hold" grpId="0" nodeType="withEffect">
                                  <p:stCondLst>
                                    <p:cond delay="10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0" presetClass="path" presetSubtype="0" accel="50000" decel="50000" fill="hold" grpId="1" nodeType="withEffect">
                                  <p:stCondLst>
                                    <p:cond delay="1000"/>
                                  </p:stCondLst>
                                  <p:childTnLst>
                                    <p:animMotion origin="layout" path="M 3.75E-6 -2.59259E-6 C -0.07396 -0.01203 -0.14453 -0.01551 -0.22175 -0.03565 C -0.30769 -0.05393 -0.34493 -0.07639 -0.40612 -0.09629 " pathEditMode="relative" rAng="0" ptsTypes="AAA">
                                      <p:cBhvr>
                                        <p:cTn id="35" dur="1000" spd="-100000" fill="hold"/>
                                        <p:tgtEl>
                                          <p:spTgt spid="13"/>
                                        </p:tgtEl>
                                        <p:attrNameLst>
                                          <p:attrName>ppt_x</p:attrName>
                                          <p:attrName>ppt_y</p:attrName>
                                        </p:attrNameLst>
                                      </p:cBhvr>
                                      <p:rCtr x="-20313" y="-4815"/>
                                    </p:animMotion>
                                  </p:childTnLst>
                                </p:cTn>
                              </p:par>
                              <p:par>
                                <p:cTn id="36" presetID="10" presetClass="entr" presetSubtype="0" fill="hold" grpId="0" nodeType="withEffect">
                                  <p:stCondLst>
                                    <p:cond delay="75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0" presetClass="path" presetSubtype="0" accel="50000" decel="50000" fill="hold" grpId="1" nodeType="withEffect">
                                  <p:stCondLst>
                                    <p:cond delay="750"/>
                                  </p:stCondLst>
                                  <p:childTnLst>
                                    <p:animMotion origin="layout" path="M -3.75E-6 3.7037E-6 C -0.07395 -0.01204 -0.14453 -0.01551 -0.22174 -0.03565 C -0.30768 -0.05394 -0.34492 -0.07639 -0.40612 -0.0963 " pathEditMode="relative" rAng="0" ptsTypes="AAA">
                                      <p:cBhvr>
                                        <p:cTn id="40" dur="1000" spd="-100000" fill="hold"/>
                                        <p:tgtEl>
                                          <p:spTgt spid="14"/>
                                        </p:tgtEl>
                                        <p:attrNameLst>
                                          <p:attrName>ppt_x</p:attrName>
                                          <p:attrName>ppt_y</p:attrName>
                                        </p:attrNameLst>
                                      </p:cBhvr>
                                      <p:rCtr x="-20299"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2" grpId="1" animBg="1"/>
      <p:bldP spid="13" grpId="0" animBg="1"/>
      <p:bldP spid="13" grpId="1" animBg="1"/>
      <p:bldP spid="14" grpId="0" animBg="1"/>
      <p:bldP spid="14" grpId="1" animBg="1"/>
      <p:bldP spid="6"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图片占位符 7"/>
          <p:cNvSpPr>
            <a:spLocks noGrp="1"/>
          </p:cNvSpPr>
          <p:nvPr>
            <p:ph type="pic" sz="quarter" idx="11" hasCustomPrompt="1"/>
          </p:nvPr>
        </p:nvSpPr>
        <p:spPr>
          <a:xfrm>
            <a:off x="560015" y="1920025"/>
            <a:ext cx="3718144" cy="433030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ntr" presetSubtype="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0" presetClass="path" presetSubtype="0" accel="50000" decel="50000" fill="hold" grpId="1" nodeType="withEffect">
                                  <p:stCondLst>
                                    <p:cond delay="750"/>
                                  </p:stCondLst>
                                  <p:childTnLst>
                                    <p:animMotion origin="layout" path="M 2.5E-6 -1.85185E-6 C -0.07396 -0.01204 -0.14453 -0.01551 -0.22175 -0.03565 C -0.30768 -0.05393 -0.34492 -0.07639 -0.40612 -0.09629 " pathEditMode="relative" rAng="0" ptsTypes="AAA">
                                      <p:cBhvr>
                                        <p:cTn id="18" dur="1000" spd="-100000" fill="hold"/>
                                        <p:tgtEl>
                                          <p:spTgt spid="5"/>
                                        </p:tgtEl>
                                        <p:attrNameLst>
                                          <p:attrName>ppt_x</p:attrName>
                                          <p:attrName>ppt_y</p:attrName>
                                        </p:attrNameLst>
                                      </p:cBhvr>
                                      <p:rCtr x="-20299"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图片占位符 7"/>
          <p:cNvSpPr>
            <a:spLocks noGrp="1"/>
          </p:cNvSpPr>
          <p:nvPr>
            <p:ph type="pic" sz="quarter" idx="11" hasCustomPrompt="1"/>
          </p:nvPr>
        </p:nvSpPr>
        <p:spPr>
          <a:xfrm>
            <a:off x="1481559" y="2025571"/>
            <a:ext cx="9375493" cy="1562581"/>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50" presetClass="entr" presetSubtype="0" decel="10000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strVal val="#ppt_w+.3"/>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矩形 4"/>
          <p:cNvSpPr/>
          <p:nvPr userDrawn="1"/>
        </p:nvSpPr>
        <p:spPr>
          <a:xfrm>
            <a:off x="7992243" y="4374722"/>
            <a:ext cx="2310514" cy="18425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886159" y="4848824"/>
            <a:ext cx="190500" cy="19050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076659" y="5033054"/>
            <a:ext cx="311820" cy="31182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7"/>
          <p:cNvSpPr>
            <a:spLocks noGrp="1"/>
          </p:cNvSpPr>
          <p:nvPr>
            <p:ph type="pic" sz="quarter" idx="12" hasCustomPrompt="1"/>
          </p:nvPr>
        </p:nvSpPr>
        <p:spPr>
          <a:xfrm>
            <a:off x="7898260" y="3729823"/>
            <a:ext cx="2326813" cy="2340000"/>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1" name="图片占位符 7"/>
          <p:cNvSpPr>
            <a:spLocks noGrp="1"/>
          </p:cNvSpPr>
          <p:nvPr>
            <p:ph type="pic" sz="quarter" idx="11" hasCustomPrompt="1"/>
          </p:nvPr>
        </p:nvSpPr>
        <p:spPr>
          <a:xfrm>
            <a:off x="9245247" y="2180794"/>
            <a:ext cx="2326813" cy="2340000"/>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0" presetClass="path" presetSubtype="0" accel="50000" decel="50000" fill="hold" grpId="1" nodeType="withEffect">
                                  <p:stCondLst>
                                    <p:cond delay="750"/>
                                  </p:stCondLst>
                                  <p:childTnLst>
                                    <p:animMotion origin="layout" path="M 4.16667E-6 2.59259E-6 C 0.03958 -0.01991 0.07773 -0.02547 0.11927 -0.05857 C 0.16549 -0.08843 0.18554 -0.12547 0.21888 -0.15787 " pathEditMode="relative" rAng="0" ptsTypes="AAA">
                                      <p:cBhvr>
                                        <p:cTn id="31" dur="1000" spd="-100000" fill="hold"/>
                                        <p:tgtEl>
                                          <p:spTgt spid="11"/>
                                        </p:tgtEl>
                                        <p:attrNameLst>
                                          <p:attrName>ppt_x</p:attrName>
                                          <p:attrName>ppt_y</p:attrName>
                                        </p:attrNameLst>
                                      </p:cBhvr>
                                      <p:rCtr x="10938" y="-7894"/>
                                    </p:animMotion>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0" presetClass="path" presetSubtype="0" accel="50000" decel="50000" fill="hold" grpId="1" nodeType="withEffect">
                                  <p:stCondLst>
                                    <p:cond delay="900"/>
                                  </p:stCondLst>
                                  <p:childTnLst>
                                    <p:animMotion origin="layout" path="M 8.33333E-7 -1.85185E-6 C 0.05221 -0.02153 0.10208 -0.02754 0.15651 -0.06319 C 0.21732 -0.0956 0.24362 -0.13541 0.28685 -0.1706 " pathEditMode="relative" rAng="0" ptsTypes="AAA">
                                      <p:cBhvr>
                                        <p:cTn id="36" dur="1000" spd="-100000" fill="hold"/>
                                        <p:tgtEl>
                                          <p:spTgt spid="12"/>
                                        </p:tgtEl>
                                        <p:attrNameLst>
                                          <p:attrName>ppt_x</p:attrName>
                                          <p:attrName>ppt_y</p:attrName>
                                        </p:attrNameLst>
                                      </p:cBhvr>
                                      <p:rCtr x="14336"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9" grpId="0" animBg="1"/>
      <p:bldP spid="10" grpId="0" animBg="1"/>
      <p:bldP spid="12" grpId="0" animBg="1"/>
      <p:bldP spid="12" grpId="1" animBg="1"/>
      <p:bldP spid="11" grpId="0" animBg="1"/>
      <p:bldP spid="11"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tretch>
            <a:fillRect/>
          </a:stretch>
        </p:blipFill>
        <p:spPr>
          <a:xfrm rot="21405163">
            <a:off x="213360" y="1680656"/>
            <a:ext cx="12192000" cy="68494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2020/6/22</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05871" y="0"/>
            <a:ext cx="3726180" cy="7452360"/>
          </a:xfrm>
          <a:prstGeom prst="rect">
            <a:avLst/>
          </a:prstGeom>
        </p:spPr>
      </p:pic>
      <p:pic>
        <p:nvPicPr>
          <p:cNvPr id="4" name="图片 3"/>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tretch>
            <a:fillRect/>
          </a:stretch>
        </p:blipFill>
        <p:spPr>
          <a:xfrm>
            <a:off x="8852055" y="1605280"/>
            <a:ext cx="3978161" cy="5712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750"/>
                            </p:stCondLst>
                            <p:childTnLst>
                              <p:par>
                                <p:cTn id="9" presetID="22" presetClass="entr" presetSubtype="1"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lum bright="20000"/>
          </a:blip>
          <a:stretch>
            <a:fillRect/>
          </a:stretch>
        </p:blipFill>
        <p:spPr>
          <a:xfrm rot="10800000">
            <a:off x="0" y="3152607"/>
            <a:ext cx="12192000" cy="19299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3" name="Picture Placeholder 13"/>
          <p:cNvSpPr>
            <a:spLocks noGrp="1"/>
          </p:cNvSpPr>
          <p:nvPr>
            <p:ph type="pic" sz="quarter" idx="58" hasCustomPrompt="1"/>
          </p:nvPr>
        </p:nvSpPr>
        <p:spPr>
          <a:xfrm>
            <a:off x="7352482" y="2803411"/>
            <a:ext cx="3579677" cy="2242856"/>
          </a:xfrm>
          <a:prstGeom prst="rect">
            <a:avLst/>
          </a:prstGeom>
          <a:solidFill>
            <a:schemeClr val="bg1">
              <a:lumMod val="85000"/>
            </a:schemeClr>
          </a:solidFill>
          <a:ln>
            <a:noFill/>
          </a:ln>
        </p:spPr>
        <p:txBody>
          <a:bodyPr wrap="square">
            <a:noAutofit/>
          </a:bodyPr>
          <a:lstStyle>
            <a:lvl1pPr>
              <a:defRPr lang="en-US" dirty="0"/>
            </a:lvl1pPr>
          </a:lstStyle>
          <a:p>
            <a:pPr marL="0" lvl="0" indent="0" algn="ctr">
              <a:buNone/>
            </a:pPr>
            <a:r>
              <a:rPr lang="zh-CN" altLang="en-US" dirty="0"/>
              <a:t>点击添加图片</a:t>
            </a:r>
            <a:endParaRPr lang="en-US" dirty="0"/>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decel="30000" fill="hold" grpId="1" nodeType="withEffect">
                                  <p:stCondLst>
                                    <p:cond delay="750"/>
                                  </p:stCondLst>
                                  <p:childTnLst>
                                    <p:animMotion origin="layout" path="M -0.22344 -0.2456 L 4.16667E-7 -2.22222E-6 " pathEditMode="relative" rAng="0" ptsTypes="AA">
                                      <p:cBhvr>
                                        <p:cTn id="9" dur="1000" fill="hold"/>
                                        <p:tgtEl>
                                          <p:spTgt spid="3"/>
                                        </p:tgtEl>
                                        <p:attrNameLst>
                                          <p:attrName>ppt_x</p:attrName>
                                          <p:attrName>ppt_y</p:attrName>
                                        </p:attrNameLst>
                                      </p:cBhvr>
                                      <p:rCtr x="11172" y="12269"/>
                                    </p:animMotion>
                                  </p:childTnLst>
                                </p:cTn>
                              </p:par>
                              <p:par>
                                <p:cTn id="10" presetID="6" presetClass="emph" presetSubtype="0" decel="30000" fill="hold" grpId="2" nodeType="withEffect">
                                  <p:stCondLst>
                                    <p:cond delay="750"/>
                                  </p:stCondLst>
                                  <p:childTnLst>
                                    <p:animScale>
                                      <p:cBhvr>
                                        <p:cTn id="11" dur="1000" fill="hold"/>
                                        <p:tgtEl>
                                          <p:spTgt spid="3"/>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3" grpId="2"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7"/>
          <p:cNvSpPr>
            <a:spLocks noGrp="1"/>
          </p:cNvSpPr>
          <p:nvPr>
            <p:ph type="pic" sz="quarter" idx="10" hasCustomPrompt="1"/>
          </p:nvPr>
        </p:nvSpPr>
        <p:spPr>
          <a:xfrm>
            <a:off x="4176712" y="1174746"/>
            <a:ext cx="3838576" cy="3838575"/>
          </a:xfrm>
          <a:prstGeom prst="ellipse">
            <a:avLst/>
          </a:prstGeom>
          <a:solidFill>
            <a:schemeClr val="bg1">
              <a:lumMod val="85000"/>
              <a:alpha val="50000"/>
            </a:schemeClr>
          </a:solidFill>
          <a:ln>
            <a:solidFill>
              <a:schemeClr val="tx1">
                <a:lumMod val="50000"/>
                <a:lumOff val="50000"/>
              </a:schemeClr>
            </a:solidFill>
          </a:ln>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49" presetClass="entr" presetSubtype="0" decel="100000"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 calcmode="lin" valueType="num">
                                      <p:cBhvr>
                                        <p:cTn id="19" dur="500" fill="hold"/>
                                        <p:tgtEl>
                                          <p:spTgt spid="7"/>
                                        </p:tgtEl>
                                        <p:attrNameLst>
                                          <p:attrName>style.rotation</p:attrName>
                                        </p:attrNameLst>
                                      </p:cBhvr>
                                      <p:tavLst>
                                        <p:tav tm="0">
                                          <p:val>
                                            <p:fltVal val="360"/>
                                          </p:val>
                                        </p:tav>
                                        <p:tav tm="100000">
                                          <p:val>
                                            <p:fltVal val="0"/>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5"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6186998" y="2092960"/>
            <a:ext cx="2375110" cy="369063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8" name="图片占位符 7"/>
          <p:cNvSpPr>
            <a:spLocks noGrp="1"/>
          </p:cNvSpPr>
          <p:nvPr>
            <p:ph type="pic" sz="quarter" idx="10" hasCustomPrompt="1"/>
          </p:nvPr>
        </p:nvSpPr>
        <p:spPr>
          <a:xfrm>
            <a:off x="1088526" y="2092960"/>
            <a:ext cx="2375110" cy="369063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4" name="矩形 3"/>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2" presetClass="entr" presetSubtype="2"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par>
                                <p:cTn id="18" presetID="22" presetClass="entr" presetSubtype="2"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par>
                                <p:cTn id="21" presetID="22" presetClass="exit" presetSubtype="2" fill="hold" nodeType="withEffect">
                                  <p:stCondLst>
                                    <p:cond delay="200"/>
                                  </p:stCondLst>
                                  <p:childTnLst>
                                    <p:animEffect transition="out" filter="wipe(right)">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8725169" y="1560068"/>
            <a:ext cx="2114550" cy="2112963"/>
          </a:xfrm>
          <a:prstGeom prst="ellipse">
            <a:avLst/>
          </a:prstGeom>
          <a:solidFill>
            <a:schemeClr val="bg1">
              <a:lumMod val="85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8" name="图片占位符 7"/>
          <p:cNvSpPr>
            <a:spLocks noGrp="1"/>
          </p:cNvSpPr>
          <p:nvPr>
            <p:ph type="pic" sz="quarter" idx="10" hasCustomPrompt="1"/>
          </p:nvPr>
        </p:nvSpPr>
        <p:spPr>
          <a:xfrm>
            <a:off x="5239019" y="1560068"/>
            <a:ext cx="2114550" cy="2112963"/>
          </a:xfrm>
          <a:prstGeom prst="ellipse">
            <a:avLst/>
          </a:prstGeom>
          <a:solidFill>
            <a:schemeClr val="bg1">
              <a:lumMod val="85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4" name="矩形 3"/>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xit" presetSubtype="8" fill="hold" nodeType="withEffect">
                                  <p:stCondLst>
                                    <p:cond delay="200"/>
                                  </p:stCondLst>
                                  <p:childTnLst>
                                    <p:animEffect transition="out" filter="wipe(left)">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53" presetClass="entr" presetSubtype="16"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0" name="图片占位符 7"/>
          <p:cNvSpPr>
            <a:spLocks noGrp="1"/>
          </p:cNvSpPr>
          <p:nvPr>
            <p:ph type="pic" sz="quarter" idx="11" hasCustomPrompt="1"/>
          </p:nvPr>
        </p:nvSpPr>
        <p:spPr>
          <a:xfrm>
            <a:off x="8798220"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9" name="图片占位符 7"/>
          <p:cNvSpPr>
            <a:spLocks noGrp="1"/>
          </p:cNvSpPr>
          <p:nvPr>
            <p:ph type="pic" sz="quarter" idx="10" hasCustomPrompt="1"/>
          </p:nvPr>
        </p:nvSpPr>
        <p:spPr>
          <a:xfrm>
            <a:off x="5037138"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1" name="图片占位符 7"/>
          <p:cNvSpPr>
            <a:spLocks noGrp="1"/>
          </p:cNvSpPr>
          <p:nvPr>
            <p:ph type="pic" sz="quarter" idx="12" hasCustomPrompt="1"/>
          </p:nvPr>
        </p:nvSpPr>
        <p:spPr>
          <a:xfrm>
            <a:off x="1461307"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5" name="矩形 4"/>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xit" presetSubtype="2" fill="hold" nodeType="withEffect">
                                  <p:stCondLst>
                                    <p:cond delay="200"/>
                                  </p:stCondLst>
                                  <p:childTnLst>
                                    <p:animEffect transition="out" filter="wipe(right)">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53" presetClass="entr" presetSubtype="16"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7"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6299200" y="4352636"/>
            <a:ext cx="4461162" cy="1567031"/>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8" name="图片占位符 7"/>
          <p:cNvSpPr>
            <a:spLocks noGrp="1"/>
          </p:cNvSpPr>
          <p:nvPr>
            <p:ph type="pic" sz="quarter" idx="10" hasCustomPrompt="1"/>
          </p:nvPr>
        </p:nvSpPr>
        <p:spPr>
          <a:xfrm>
            <a:off x="0" y="633306"/>
            <a:ext cx="4572000" cy="6234854"/>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2" name="矩形 11"/>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50" presetClass="entr" presetSubtype="0" decel="100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par>
                                <p:cTn id="18" presetID="2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par>
                                <p:cTn id="21" presetID="22" presetClass="exit" presetSubtype="2" fill="hold" nodeType="withEffect">
                                  <p:stCondLst>
                                    <p:cond delay="200"/>
                                  </p:stCondLst>
                                  <p:childTnLst>
                                    <p:animEffect transition="out" filter="wipe(right)">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4"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xmlns:p14="http://schemas.microsoft.com/office/powerpoint/2010/main">
    <mc:Choice Requires="p14">
      <p:transition spd="slow"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50.jpg"/></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52.jp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59.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76.emf"/></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4.xml"/><Relationship Id="rId5" Type="http://schemas.openxmlformats.org/officeDocument/2006/relationships/image" Target="../media/image77.pn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31165" y="2616873"/>
            <a:ext cx="7529670" cy="1069845"/>
          </a:xfrm>
          <a:prstGeom prst="rect">
            <a:avLst/>
          </a:prstGeom>
          <a:noFill/>
        </p:spPr>
        <p:txBody>
          <a:bodyPr vert="horz" wrap="square" rtlCol="0">
            <a:spAutoFit/>
          </a:bodyPr>
          <a:lstStyle/>
          <a:p>
            <a:pPr algn="ctr">
              <a:lnSpc>
                <a:spcPct val="150000"/>
              </a:lnSpc>
            </a:pPr>
            <a:r>
              <a:rPr lang="zh-CN" altLang="en-US" sz="4800" b="1" dirty="0">
                <a:latin typeface="微软雅黑" panose="020B0503020204020204" pitchFamily="34" charset="-122"/>
                <a:ea typeface="微软雅黑" panose="020B0503020204020204" pitchFamily="34" charset="-122"/>
              </a:rPr>
              <a:t>仿生隐蔽水声通信技术研究</a:t>
            </a:r>
          </a:p>
        </p:txBody>
      </p:sp>
      <p:cxnSp>
        <p:nvCxnSpPr>
          <p:cNvPr id="27" name="直接连接符 26"/>
          <p:cNvCxnSpPr/>
          <p:nvPr/>
        </p:nvCxnSpPr>
        <p:spPr>
          <a:xfrm flipH="1">
            <a:off x="3164121" y="4970133"/>
            <a:ext cx="8042118"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cSld>
  <p:clrMapOvr>
    <a:masterClrMapping/>
  </p:clrMapOvr>
  <p:transition spd="slow" advTm="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407560" y="1659546"/>
            <a:ext cx="9481334" cy="1343074"/>
            <a:chOff x="1407560" y="1659546"/>
            <a:chExt cx="9481334" cy="1343074"/>
          </a:xfrm>
        </p:grpSpPr>
        <mc:AlternateContent xmlns:mc="http://schemas.openxmlformats.org/markup-compatibility/2006" xmlns:a14="http://schemas.microsoft.com/office/drawing/2010/main">
          <mc:Choice Requires="a14">
            <p:sp>
              <p:nvSpPr>
                <p:cNvPr id="7" name="文本框 6"/>
                <p:cNvSpPr txBox="1"/>
                <p:nvPr/>
              </p:nvSpPr>
              <p:spPr>
                <a:xfrm>
                  <a:off x="1407560" y="2584219"/>
                  <a:ext cx="565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407560" y="2584219"/>
                  <a:ext cx="565079" cy="369332"/>
                </a:xfrm>
                <a:prstGeom prst="rect">
                  <a:avLst/>
                </a:prstGeom>
                <a:blipFill rotWithShape="0">
                  <a:blip r:embed="rId3"/>
                  <a:stretch>
                    <a:fillRect r="-9677" b="-14754"/>
                  </a:stretch>
                </a:blipFill>
              </p:spPr>
              <p:txBody>
                <a:bodyPr/>
                <a:lstStyle/>
                <a:p>
                  <a:r>
                    <a:rPr lang="zh-CN" altLang="en-US">
                      <a:noFill/>
                    </a:rPr>
                    <a:t> </a:t>
                  </a:r>
                </a:p>
              </p:txBody>
            </p:sp>
          </mc:Fallback>
        </mc:AlternateContent>
        <p:sp>
          <p:nvSpPr>
            <p:cNvPr id="8" name="矩形 7"/>
            <p:cNvSpPr/>
            <p:nvPr/>
          </p:nvSpPr>
          <p:spPr>
            <a:xfrm>
              <a:off x="2917858" y="2519735"/>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码选择器</a:t>
              </a:r>
            </a:p>
          </p:txBody>
        </p:sp>
        <p:cxnSp>
          <p:nvCxnSpPr>
            <p:cNvPr id="9" name="直接箭头连接符 8"/>
            <p:cNvCxnSpPr>
              <a:stCxn id="7" idx="3"/>
              <a:endCxn id="8" idx="1"/>
            </p:cNvCxnSpPr>
            <p:nvPr/>
          </p:nvCxnSpPr>
          <p:spPr>
            <a:xfrm flipV="1">
              <a:off x="1972639" y="2761178"/>
              <a:ext cx="945219" cy="77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917857" y="1659546"/>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click</a:t>
              </a:r>
              <a:r>
                <a:rPr lang="zh-CN" altLang="en-US" dirty="0">
                  <a:solidFill>
                    <a:schemeClr val="tx1"/>
                  </a:solidFill>
                </a:rPr>
                <a:t>样本库</a:t>
              </a:r>
            </a:p>
          </p:txBody>
        </p:sp>
        <p:sp>
          <p:nvSpPr>
            <p:cNvPr id="11" name="矩形 10"/>
            <p:cNvSpPr/>
            <p:nvPr/>
          </p:nvSpPr>
          <p:spPr>
            <a:xfrm>
              <a:off x="5383652" y="2519735"/>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时延差编码</a:t>
              </a:r>
            </a:p>
          </p:txBody>
        </p:sp>
        <p:sp>
          <p:nvSpPr>
            <p:cNvPr id="12" name="矩形 11"/>
            <p:cNvSpPr/>
            <p:nvPr/>
          </p:nvSpPr>
          <p:spPr>
            <a:xfrm>
              <a:off x="7847744" y="2519735"/>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功放</a:t>
              </a:r>
            </a:p>
          </p:txBody>
        </p:sp>
        <p:cxnSp>
          <p:nvCxnSpPr>
            <p:cNvPr id="13" name="直接箭头连接符 12"/>
            <p:cNvCxnSpPr/>
            <p:nvPr/>
          </p:nvCxnSpPr>
          <p:spPr>
            <a:xfrm>
              <a:off x="9368319" y="2776588"/>
              <a:ext cx="94521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0323815" y="2576511"/>
                  <a:ext cx="565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0323815" y="2576511"/>
                  <a:ext cx="565079" cy="369332"/>
                </a:xfrm>
                <a:prstGeom prst="rect">
                  <a:avLst/>
                </a:prstGeom>
                <a:blipFill rotWithShape="0">
                  <a:blip r:embed="rId4"/>
                  <a:stretch>
                    <a:fillRect r="-7609" b="-16667"/>
                  </a:stretch>
                </a:blipFill>
              </p:spPr>
              <p:txBody>
                <a:bodyPr/>
                <a:lstStyle/>
                <a:p>
                  <a:r>
                    <a:rPr lang="zh-CN" altLang="en-US">
                      <a:noFill/>
                    </a:rPr>
                    <a:t> </a:t>
                  </a:r>
                </a:p>
              </p:txBody>
            </p:sp>
          </mc:Fallback>
        </mc:AlternateContent>
        <p:cxnSp>
          <p:nvCxnSpPr>
            <p:cNvPr id="15" name="直接箭头连接符 14"/>
            <p:cNvCxnSpPr>
              <a:stCxn id="8" idx="3"/>
              <a:endCxn id="11" idx="1"/>
            </p:cNvCxnSpPr>
            <p:nvPr/>
          </p:nvCxnSpPr>
          <p:spPr>
            <a:xfrm>
              <a:off x="4438433" y="2761178"/>
              <a:ext cx="94521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1" idx="3"/>
              <a:endCxn id="12" idx="1"/>
            </p:cNvCxnSpPr>
            <p:nvPr/>
          </p:nvCxnSpPr>
          <p:spPr>
            <a:xfrm>
              <a:off x="6904227" y="2761178"/>
              <a:ext cx="9435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2"/>
              <a:endCxn id="8" idx="0"/>
            </p:cNvCxnSpPr>
            <p:nvPr/>
          </p:nvCxnSpPr>
          <p:spPr>
            <a:xfrm>
              <a:off x="3678145" y="2142431"/>
              <a:ext cx="1" cy="37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438521" y="2036850"/>
              <a:ext cx="885294" cy="482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发射机</a:t>
              </a:r>
            </a:p>
          </p:txBody>
        </p:sp>
      </p:grpSp>
      <p:sp>
        <p:nvSpPr>
          <p:cNvPr id="34" name="文本框 33"/>
          <p:cNvSpPr txBox="1"/>
          <p:nvPr/>
        </p:nvSpPr>
        <p:spPr>
          <a:xfrm>
            <a:off x="4315145" y="6083296"/>
            <a:ext cx="353259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a:t>
            </a:r>
            <a:r>
              <a:rPr lang="en-US" altLang="zh-CN" dirty="0">
                <a:latin typeface="宋体" panose="02010600030101010101" pitchFamily="2" charset="-122"/>
                <a:ea typeface="宋体" panose="02010600030101010101" pitchFamily="2" charset="-122"/>
              </a:rPr>
              <a:t>1-6 M</a:t>
            </a:r>
            <a:r>
              <a:rPr lang="zh-CN" altLang="en-US" dirty="0">
                <a:latin typeface="宋体" panose="02010600030101010101" pitchFamily="2" charset="-122"/>
                <a:ea typeface="宋体" panose="02010600030101010101" pitchFamily="2" charset="-122"/>
              </a:rPr>
              <a:t>元时延差信号接收流程图</a:t>
            </a:r>
          </a:p>
        </p:txBody>
      </p:sp>
      <p:grpSp>
        <p:nvGrpSpPr>
          <p:cNvPr id="40" name="组合 39"/>
          <p:cNvGrpSpPr/>
          <p:nvPr/>
        </p:nvGrpSpPr>
        <p:grpSpPr>
          <a:xfrm>
            <a:off x="1468345" y="3174715"/>
            <a:ext cx="9420548" cy="2608596"/>
            <a:chOff x="1468345" y="3174715"/>
            <a:chExt cx="9420548" cy="2608596"/>
          </a:xfrm>
        </p:grpSpPr>
        <p:sp>
          <p:nvSpPr>
            <p:cNvPr id="19" name="文本框 18"/>
            <p:cNvSpPr txBox="1"/>
            <p:nvPr/>
          </p:nvSpPr>
          <p:spPr>
            <a:xfrm>
              <a:off x="4315146" y="3174715"/>
              <a:ext cx="4119937"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a:t>
              </a:r>
              <a:r>
                <a:rPr lang="en-US" altLang="zh-CN" dirty="0">
                  <a:latin typeface="宋体" panose="02010600030101010101" pitchFamily="2" charset="-122"/>
                  <a:ea typeface="宋体" panose="02010600030101010101" pitchFamily="2" charset="-122"/>
                </a:rPr>
                <a:t>1-5 M</a:t>
              </a:r>
              <a:r>
                <a:rPr lang="zh-CN" altLang="en-US" dirty="0">
                  <a:latin typeface="宋体" panose="02010600030101010101" pitchFamily="2" charset="-122"/>
                  <a:ea typeface="宋体" panose="02010600030101010101" pitchFamily="2" charset="-122"/>
                </a:rPr>
                <a:t>元时延差信号发射流程图</a:t>
              </a:r>
            </a:p>
          </p:txBody>
        </p:sp>
        <p:sp>
          <p:nvSpPr>
            <p:cNvPr id="21" name="矩形 20"/>
            <p:cNvSpPr/>
            <p:nvPr/>
          </p:nvSpPr>
          <p:spPr>
            <a:xfrm>
              <a:off x="7705619" y="4232954"/>
              <a:ext cx="1662700" cy="6200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信号采集</a:t>
              </a:r>
            </a:p>
          </p:txBody>
        </p:sp>
        <mc:AlternateContent xmlns:mc="http://schemas.openxmlformats.org/markup-compatibility/2006" xmlns:a14="http://schemas.microsoft.com/office/drawing/2010/main">
          <mc:Choice Requires="a14">
            <p:sp>
              <p:nvSpPr>
                <p:cNvPr id="23" name="文本框 22"/>
                <p:cNvSpPr txBox="1"/>
                <p:nvPr/>
              </p:nvSpPr>
              <p:spPr>
                <a:xfrm>
                  <a:off x="10323814" y="4358292"/>
                  <a:ext cx="565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10323814" y="4358292"/>
                  <a:ext cx="565079" cy="369332"/>
                </a:xfrm>
                <a:prstGeom prst="rect">
                  <a:avLst/>
                </a:prstGeom>
                <a:blipFill rotWithShape="0">
                  <a:blip r:embed="rId5"/>
                  <a:stretch>
                    <a:fillRect r="-17391" b="-14754"/>
                  </a:stretch>
                </a:blipFill>
              </p:spPr>
              <p:txBody>
                <a:bodyPr/>
                <a:lstStyle/>
                <a:p>
                  <a:r>
                    <a:rPr lang="zh-CN" altLang="en-US">
                      <a:noFill/>
                    </a:rPr>
                    <a:t> </a:t>
                  </a:r>
                </a:p>
              </p:txBody>
            </p:sp>
          </mc:Fallback>
        </mc:AlternateContent>
        <p:sp>
          <p:nvSpPr>
            <p:cNvPr id="24" name="矩形 23"/>
            <p:cNvSpPr/>
            <p:nvPr/>
          </p:nvSpPr>
          <p:spPr>
            <a:xfrm>
              <a:off x="5441592" y="4232954"/>
              <a:ext cx="1754030" cy="6200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信号分割拷贝相关</a:t>
              </a:r>
            </a:p>
          </p:txBody>
        </p:sp>
        <p:sp>
          <p:nvSpPr>
            <p:cNvPr id="25" name="矩形 24"/>
            <p:cNvSpPr/>
            <p:nvPr/>
          </p:nvSpPr>
          <p:spPr>
            <a:xfrm>
              <a:off x="2912142" y="4161035"/>
              <a:ext cx="2019454" cy="7638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相关信噪比译码器时延差译码器</a:t>
              </a:r>
            </a:p>
          </p:txBody>
        </p:sp>
        <p:sp>
          <p:nvSpPr>
            <p:cNvPr id="26" name="矩形 25"/>
            <p:cNvSpPr/>
            <p:nvPr/>
          </p:nvSpPr>
          <p:spPr>
            <a:xfrm>
              <a:off x="5558319" y="5300426"/>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click</a:t>
              </a:r>
              <a:r>
                <a:rPr lang="zh-CN" altLang="en-US" dirty="0">
                  <a:solidFill>
                    <a:schemeClr val="tx1"/>
                  </a:solidFill>
                </a:rPr>
                <a:t>样本库</a:t>
              </a:r>
            </a:p>
          </p:txBody>
        </p:sp>
        <p:cxnSp>
          <p:nvCxnSpPr>
            <p:cNvPr id="27" name="直接箭头连接符 26"/>
            <p:cNvCxnSpPr>
              <a:stCxn id="23" idx="1"/>
              <a:endCxn id="21" idx="3"/>
            </p:cNvCxnSpPr>
            <p:nvPr/>
          </p:nvCxnSpPr>
          <p:spPr>
            <a:xfrm flipH="1">
              <a:off x="9368319" y="4542958"/>
              <a:ext cx="9554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1468345" y="4358292"/>
                  <a:ext cx="5650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1468345" y="4358292"/>
                  <a:ext cx="565079" cy="369332"/>
                </a:xfrm>
                <a:prstGeom prst="rect">
                  <a:avLst/>
                </a:prstGeom>
                <a:blipFill rotWithShape="0">
                  <a:blip r:embed="rId6"/>
                  <a:stretch>
                    <a:fillRect r="-19355" b="-14754"/>
                  </a:stretch>
                </a:blipFill>
              </p:spPr>
              <p:txBody>
                <a:bodyPr/>
                <a:lstStyle/>
                <a:p>
                  <a:r>
                    <a:rPr lang="zh-CN" altLang="en-US">
                      <a:noFill/>
                    </a:rPr>
                    <a:t> </a:t>
                  </a:r>
                </a:p>
              </p:txBody>
            </p:sp>
          </mc:Fallback>
        </mc:AlternateContent>
        <p:cxnSp>
          <p:nvCxnSpPr>
            <p:cNvPr id="30" name="直接箭头连接符 29"/>
            <p:cNvCxnSpPr>
              <a:stCxn id="24" idx="1"/>
              <a:endCxn id="25" idx="3"/>
            </p:cNvCxnSpPr>
            <p:nvPr/>
          </p:nvCxnSpPr>
          <p:spPr>
            <a:xfrm flipH="1">
              <a:off x="4931596" y="4542958"/>
              <a:ext cx="5099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5" idx="1"/>
              <a:endCxn id="28" idx="3"/>
            </p:cNvCxnSpPr>
            <p:nvPr/>
          </p:nvCxnSpPr>
          <p:spPr>
            <a:xfrm flipH="1">
              <a:off x="2033424" y="4542958"/>
              <a:ext cx="8787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6" idx="0"/>
              <a:endCxn id="24" idx="2"/>
            </p:cNvCxnSpPr>
            <p:nvPr/>
          </p:nvCxnSpPr>
          <p:spPr>
            <a:xfrm flipV="1">
              <a:off x="6318607" y="4852962"/>
              <a:ext cx="0" cy="447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9445365" y="4784400"/>
              <a:ext cx="885294" cy="482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接收机</a:t>
              </a:r>
            </a:p>
          </p:txBody>
        </p:sp>
        <p:cxnSp>
          <p:nvCxnSpPr>
            <p:cNvPr id="38" name="直接箭头连接符 37"/>
            <p:cNvCxnSpPr>
              <a:stCxn id="21" idx="1"/>
              <a:endCxn id="24" idx="3"/>
            </p:cNvCxnSpPr>
            <p:nvPr/>
          </p:nvCxnSpPr>
          <p:spPr>
            <a:xfrm flipH="1">
              <a:off x="7195622" y="4542958"/>
              <a:ext cx="5099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8891" y="259080"/>
            <a:ext cx="5090045" cy="523220"/>
          </a:xfrm>
          <a:prstGeom prst="rect">
            <a:avLst/>
          </a:prstGeom>
          <a:solidFill>
            <a:schemeClr val="tx1"/>
          </a:solidFill>
        </p:spPr>
        <p:txBody>
          <a:bodyPr wrap="square" rtlCol="0">
            <a:spAutoFit/>
          </a:bodyPr>
          <a:lstStyle/>
          <a:p>
            <a:pPr algn="ctr"/>
            <a:r>
              <a:rPr lang="en-US" altLang="zh-CN" sz="2800" spc="300" dirty="0">
                <a:solidFill>
                  <a:schemeClr val="bg1"/>
                </a:solidFill>
                <a:latin typeface="+mj-ea"/>
                <a:ea typeface="+mj-ea"/>
              </a:rPr>
              <a:t>M</a:t>
            </a:r>
            <a:r>
              <a:rPr lang="zh-CN" altLang="en-US" sz="2800" spc="300" dirty="0">
                <a:solidFill>
                  <a:schemeClr val="bg1"/>
                </a:solidFill>
                <a:latin typeface="+mj-ea"/>
                <a:ea typeface="+mj-ea"/>
              </a:rPr>
              <a:t>元仿海豚叫声隐蔽通信</a:t>
            </a:r>
          </a:p>
        </p:txBody>
      </p:sp>
    </p:spTree>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38857" y="2011793"/>
            <a:ext cx="11314286" cy="3095238"/>
          </a:xfrm>
          <a:prstGeom prst="rect">
            <a:avLst/>
          </a:prstGeom>
        </p:spPr>
      </p:pic>
      <p:sp>
        <p:nvSpPr>
          <p:cNvPr id="4" name="文本框 3"/>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仿哨声</a:t>
            </a:r>
            <a:r>
              <a:rPr lang="en-US" altLang="zh-CN" sz="2800" spc="300" dirty="0">
                <a:solidFill>
                  <a:schemeClr val="bg1"/>
                </a:solidFill>
                <a:latin typeface="+mj-ea"/>
                <a:ea typeface="+mj-ea"/>
              </a:rPr>
              <a:t>FSK</a:t>
            </a:r>
            <a:r>
              <a:rPr lang="zh-CN" altLang="en-US" sz="2800" spc="300" dirty="0">
                <a:solidFill>
                  <a:schemeClr val="bg1"/>
                </a:solidFill>
                <a:latin typeface="+mj-ea"/>
                <a:ea typeface="+mj-ea"/>
              </a:rPr>
              <a:t>水声通信</a:t>
            </a:r>
          </a:p>
        </p:txBody>
      </p:sp>
      <p:sp>
        <p:nvSpPr>
          <p:cNvPr id="3" name="矩形 2"/>
          <p:cNvSpPr/>
          <p:nvPr/>
        </p:nvSpPr>
        <p:spPr>
          <a:xfrm>
            <a:off x="1181577" y="6336524"/>
            <a:ext cx="6875318" cy="338554"/>
          </a:xfrm>
          <a:prstGeom prst="rect">
            <a:avLst/>
          </a:prstGeom>
        </p:spPr>
        <p:txBody>
          <a:bodyPr wrap="square">
            <a:spAutoFit/>
          </a:bodyPr>
          <a:lstStyle/>
          <a:p>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马天龙</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仿鲸目动物哨声水声通信技术研究</a:t>
            </a:r>
            <a:r>
              <a:rPr lang="en-US" altLang="zh-CN" sz="1600" dirty="0">
                <a:latin typeface="宋体" panose="02010600030101010101" pitchFamily="2" charset="-122"/>
                <a:ea typeface="宋体" panose="02010600030101010101" pitchFamily="2" charset="-122"/>
              </a:rPr>
              <a:t>[D].</a:t>
            </a:r>
            <a:r>
              <a:rPr lang="zh-CN" altLang="en-US" sz="1600" dirty="0">
                <a:latin typeface="宋体" panose="02010600030101010101" pitchFamily="2" charset="-122"/>
                <a:ea typeface="宋体" panose="02010600030101010101" pitchFamily="2" charset="-122"/>
              </a:rPr>
              <a:t>哈尔滨工程大学</a:t>
            </a:r>
            <a:r>
              <a:rPr lang="en-US" altLang="zh-CN" sz="1600" dirty="0">
                <a:latin typeface="宋体" panose="02010600030101010101" pitchFamily="2" charset="-122"/>
                <a:ea typeface="宋体" panose="02010600030101010101" pitchFamily="2" charset="-122"/>
              </a:rPr>
              <a:t>,2017.</a:t>
            </a:r>
            <a:endParaRPr lang="zh-CN" altLang="en-US" sz="1600" dirty="0">
              <a:latin typeface="宋体" panose="02010600030101010101" pitchFamily="2" charset="-122"/>
              <a:ea typeface="宋体" panose="02010600030101010101" pitchFamily="2" charset="-122"/>
            </a:endParaRPr>
          </a:p>
        </p:txBody>
      </p:sp>
      <p:sp>
        <p:nvSpPr>
          <p:cNvPr id="5" name="文本框 4"/>
          <p:cNvSpPr txBox="1"/>
          <p:nvPr/>
        </p:nvSpPr>
        <p:spPr>
          <a:xfrm>
            <a:off x="4485409" y="5392882"/>
            <a:ext cx="3221182" cy="369332"/>
          </a:xfrm>
          <a:prstGeom prst="rect">
            <a:avLst/>
          </a:prstGeom>
          <a:noFill/>
        </p:spPr>
        <p:txBody>
          <a:bodyPr wrap="square" rtlCol="0">
            <a:spAutoFit/>
          </a:bodyPr>
          <a:lstStyle/>
          <a:p>
            <a:r>
              <a:rPr lang="zh-CN" altLang="en-US" dirty="0"/>
              <a:t>图</a:t>
            </a:r>
            <a:r>
              <a:rPr lang="en-US" altLang="zh-CN" dirty="0"/>
              <a:t>1-7 </a:t>
            </a:r>
            <a:r>
              <a:rPr lang="zh-CN" altLang="en-US" dirty="0"/>
              <a:t>时频谱合成过程示意图</a:t>
            </a:r>
          </a:p>
        </p:txBody>
      </p:sp>
    </p:spTree>
  </p:cSld>
  <p:clrMapOvr>
    <a:masterClrMapping/>
  </p:clrMapOvr>
  <p:transition spd="slow" advTm="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622697" y="1669936"/>
            <a:ext cx="4540827" cy="4176709"/>
            <a:chOff x="103152" y="1566027"/>
            <a:chExt cx="4540827" cy="4176709"/>
          </a:xfrm>
        </p:grpSpPr>
        <p:grpSp>
          <p:nvGrpSpPr>
            <p:cNvPr id="31" name="组合 30"/>
            <p:cNvGrpSpPr/>
            <p:nvPr/>
          </p:nvGrpSpPr>
          <p:grpSpPr>
            <a:xfrm>
              <a:off x="199569" y="1566027"/>
              <a:ext cx="4299315" cy="4159521"/>
              <a:chOff x="199569" y="1566027"/>
              <a:chExt cx="4299315" cy="4159521"/>
            </a:xfrm>
          </p:grpSpPr>
          <p:sp>
            <p:nvSpPr>
              <p:cNvPr id="9" name="矩形 8"/>
              <p:cNvSpPr/>
              <p:nvPr/>
            </p:nvSpPr>
            <p:spPr>
              <a:xfrm>
                <a:off x="199569" y="4742263"/>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原始哨声</a:t>
                </a:r>
              </a:p>
            </p:txBody>
          </p:sp>
          <p:sp>
            <p:nvSpPr>
              <p:cNvPr id="10" name="矩形 9"/>
              <p:cNvSpPr/>
              <p:nvPr/>
            </p:nvSpPr>
            <p:spPr>
              <a:xfrm>
                <a:off x="2564186" y="4742264"/>
                <a:ext cx="1934698" cy="48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仿哨声数据信号</a:t>
                </a:r>
              </a:p>
            </p:txBody>
          </p:sp>
          <p:cxnSp>
            <p:nvCxnSpPr>
              <p:cNvPr id="21" name="直接箭头连接符 20"/>
              <p:cNvCxnSpPr/>
              <p:nvPr/>
            </p:nvCxnSpPr>
            <p:spPr>
              <a:xfrm flipH="1">
                <a:off x="3561335" y="4241864"/>
                <a:ext cx="1" cy="500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9" idx="3"/>
                <a:endCxn id="10" idx="1"/>
              </p:cNvCxnSpPr>
              <p:nvPr/>
            </p:nvCxnSpPr>
            <p:spPr>
              <a:xfrm>
                <a:off x="1720144" y="4983706"/>
                <a:ext cx="8440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425959" y="4296957"/>
                <a:ext cx="1345289" cy="372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保护间隔</a:t>
                </a:r>
              </a:p>
            </p:txBody>
          </p:sp>
          <p:sp>
            <p:nvSpPr>
              <p:cNvPr id="27" name="矩形 26"/>
              <p:cNvSpPr/>
              <p:nvPr/>
            </p:nvSpPr>
            <p:spPr>
              <a:xfrm>
                <a:off x="1073809" y="5352850"/>
                <a:ext cx="2343774" cy="372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一帧仿哨声通信信号</a:t>
                </a:r>
              </a:p>
            </p:txBody>
          </p:sp>
          <p:sp>
            <p:nvSpPr>
              <p:cNvPr id="5" name="矩形 4"/>
              <p:cNvSpPr/>
              <p:nvPr/>
            </p:nvSpPr>
            <p:spPr>
              <a:xfrm>
                <a:off x="199569" y="1566027"/>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数字信息</a:t>
                </a:r>
              </a:p>
            </p:txBody>
          </p:sp>
          <p:sp>
            <p:nvSpPr>
              <p:cNvPr id="6" name="矩形 5"/>
              <p:cNvSpPr/>
              <p:nvPr/>
            </p:nvSpPr>
            <p:spPr>
              <a:xfrm>
                <a:off x="2771248" y="1566027"/>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MFSK</a:t>
                </a:r>
                <a:r>
                  <a:rPr lang="zh-CN" altLang="en-US" dirty="0">
                    <a:solidFill>
                      <a:schemeClr val="tx1"/>
                    </a:solidFill>
                  </a:rPr>
                  <a:t>调制</a:t>
                </a:r>
              </a:p>
            </p:txBody>
          </p:sp>
          <p:sp>
            <p:nvSpPr>
              <p:cNvPr id="7" name="矩形 6"/>
              <p:cNvSpPr/>
              <p:nvPr/>
            </p:nvSpPr>
            <p:spPr>
              <a:xfrm>
                <a:off x="199569" y="2662503"/>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时频谱轮廓</a:t>
                </a:r>
              </a:p>
            </p:txBody>
          </p:sp>
          <p:sp>
            <p:nvSpPr>
              <p:cNvPr id="8" name="矩形 7"/>
              <p:cNvSpPr/>
              <p:nvPr/>
            </p:nvSpPr>
            <p:spPr>
              <a:xfrm>
                <a:off x="2771248" y="3758979"/>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合成哨声</a:t>
                </a:r>
              </a:p>
            </p:txBody>
          </p:sp>
          <p:sp>
            <p:nvSpPr>
              <p:cNvPr id="2" name="流程图: 或者 1"/>
              <p:cNvSpPr/>
              <p:nvPr/>
            </p:nvSpPr>
            <p:spPr>
              <a:xfrm>
                <a:off x="3293339" y="2652000"/>
                <a:ext cx="476393" cy="503891"/>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5" idx="3"/>
              </p:cNvCxnSpPr>
              <p:nvPr/>
            </p:nvCxnSpPr>
            <p:spPr>
              <a:xfrm>
                <a:off x="1720144" y="1807470"/>
                <a:ext cx="1051104" cy="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2"/>
                <a:endCxn id="2" idx="0"/>
              </p:cNvCxnSpPr>
              <p:nvPr/>
            </p:nvCxnSpPr>
            <p:spPr>
              <a:xfrm>
                <a:off x="3531536" y="2048912"/>
                <a:ext cx="0" cy="6030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7" idx="3"/>
                <a:endCxn id="2" idx="2"/>
              </p:cNvCxnSpPr>
              <p:nvPr/>
            </p:nvCxnSpPr>
            <p:spPr>
              <a:xfrm>
                <a:off x="1720144" y="2903946"/>
                <a:ext cx="15731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9" idx="0"/>
                <a:endCxn id="7" idx="2"/>
              </p:cNvCxnSpPr>
              <p:nvPr/>
            </p:nvCxnSpPr>
            <p:spPr>
              <a:xfrm flipV="1">
                <a:off x="959857" y="3145388"/>
                <a:ext cx="0" cy="1596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2" idx="4"/>
                <a:endCxn id="8" idx="0"/>
              </p:cNvCxnSpPr>
              <p:nvPr/>
            </p:nvCxnSpPr>
            <p:spPr>
              <a:xfrm>
                <a:off x="3531536" y="3155891"/>
                <a:ext cx="0" cy="6030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103152" y="4314145"/>
              <a:ext cx="4540827" cy="1428591"/>
            </a:xfrm>
            <a:prstGeom prst="rect">
              <a:avLst/>
            </a:prstGeom>
            <a:noFill/>
            <a:ln w="19050">
              <a:solidFill>
                <a:schemeClr val="tx2"/>
              </a:solidFill>
              <a:prstDash val="dash"/>
            </a:ln>
          </p:spPr>
          <p:txBody>
            <a:bodyPr wrap="square" rtlCol="0">
              <a:spAutoFit/>
            </a:bodyPr>
            <a:lstStyle/>
            <a:p>
              <a:endParaRPr lang="zh-CN" altLang="en-US" dirty="0"/>
            </a:p>
          </p:txBody>
        </p:sp>
      </p:grpSp>
      <p:sp>
        <p:nvSpPr>
          <p:cNvPr id="33" name="文本框 32"/>
          <p:cNvSpPr txBox="1"/>
          <p:nvPr/>
        </p:nvSpPr>
        <p:spPr>
          <a:xfrm>
            <a:off x="1287715" y="6130636"/>
            <a:ext cx="321079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a:t>
            </a:r>
            <a:r>
              <a:rPr lang="en-US" altLang="zh-CN" dirty="0">
                <a:latin typeface="宋体" panose="02010600030101010101" pitchFamily="2" charset="-122"/>
                <a:ea typeface="宋体" panose="02010600030101010101" pitchFamily="2" charset="-122"/>
              </a:rPr>
              <a:t>1-8 </a:t>
            </a:r>
            <a:r>
              <a:rPr lang="zh-CN" altLang="en-US" dirty="0">
                <a:latin typeface="宋体" panose="02010600030101010101" pitchFamily="2" charset="-122"/>
                <a:ea typeface="宋体" panose="02010600030101010101" pitchFamily="2" charset="-122"/>
              </a:rPr>
              <a:t>仿哨声</a:t>
            </a:r>
            <a:r>
              <a:rPr lang="en-US" altLang="zh-CN" dirty="0">
                <a:latin typeface="宋体" panose="02010600030101010101" pitchFamily="2" charset="-122"/>
                <a:ea typeface="宋体" panose="02010600030101010101" pitchFamily="2" charset="-122"/>
              </a:rPr>
              <a:t>FSK</a:t>
            </a:r>
            <a:r>
              <a:rPr lang="zh-CN" altLang="en-US" dirty="0">
                <a:latin typeface="宋体" panose="02010600030101010101" pitchFamily="2" charset="-122"/>
                <a:ea typeface="宋体" panose="02010600030101010101" pitchFamily="2" charset="-122"/>
              </a:rPr>
              <a:t>调制流程图</a:t>
            </a:r>
          </a:p>
        </p:txBody>
      </p:sp>
      <p:cxnSp>
        <p:nvCxnSpPr>
          <p:cNvPr id="59" name="直接箭头连接符 58"/>
          <p:cNvCxnSpPr>
            <a:stCxn id="34" idx="3"/>
            <a:endCxn id="39" idx="2"/>
          </p:cNvCxnSpPr>
          <p:nvPr/>
        </p:nvCxnSpPr>
        <p:spPr>
          <a:xfrm>
            <a:off x="6167097" y="2487121"/>
            <a:ext cx="33518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组合 144"/>
          <p:cNvGrpSpPr/>
          <p:nvPr/>
        </p:nvGrpSpPr>
        <p:grpSpPr>
          <a:xfrm>
            <a:off x="5601455" y="1340574"/>
            <a:ext cx="6187191" cy="4506071"/>
            <a:chOff x="5679294" y="989327"/>
            <a:chExt cx="6187191" cy="4506071"/>
          </a:xfrm>
        </p:grpSpPr>
        <mc:AlternateContent xmlns:mc="http://schemas.openxmlformats.org/markup-compatibility/2006" xmlns:a14="http://schemas.microsoft.com/office/drawing/2010/main">
          <mc:Choice Requires="a14">
            <p:sp>
              <p:nvSpPr>
                <p:cNvPr id="34" name="矩形 33"/>
                <p:cNvSpPr/>
                <p:nvPr/>
              </p:nvSpPr>
              <p:spPr>
                <a:xfrm>
                  <a:off x="5746173" y="1908647"/>
                  <a:ext cx="498763" cy="4544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1</m:t>
                            </m:r>
                          </m:sub>
                        </m:sSub>
                      </m:oMath>
                    </m:oMathPara>
                  </a14:m>
                  <a:endParaRPr lang="zh-CN" altLang="en-US" dirty="0"/>
                </a:p>
              </p:txBody>
            </p:sp>
          </mc:Choice>
          <mc:Fallback xmlns="">
            <p:sp>
              <p:nvSpPr>
                <p:cNvPr id="34" name="矩形 33"/>
                <p:cNvSpPr>
                  <a:spLocks noRot="1" noChangeAspect="1" noMove="1" noResize="1" noEditPoints="1" noAdjustHandles="1" noChangeArrowheads="1" noChangeShapeType="1" noTextEdit="1"/>
                </p:cNvSpPr>
                <p:nvPr/>
              </p:nvSpPr>
              <p:spPr>
                <a:xfrm>
                  <a:off x="5746173" y="1908647"/>
                  <a:ext cx="498763" cy="454454"/>
                </a:xfrm>
                <a:prstGeom prst="rect">
                  <a:avLst/>
                </a:prstGeom>
                <a:blipFill>
                  <a:blip r:embed="rId3"/>
                  <a:stretch>
                    <a:fillRect l="-1190" b="-2632"/>
                  </a:stretch>
                </a:blipFill>
                <a:ln>
                  <a:solidFill>
                    <a:schemeClr val="tx1"/>
                  </a:solidFill>
                </a:ln>
              </p:spPr>
              <p:txBody>
                <a:bodyPr/>
                <a:lstStyle/>
                <a:p>
                  <a:r>
                    <a:rPr lang="zh-CN" altLang="en-US">
                      <a:noFill/>
                    </a:rPr>
                    <a:t> </a:t>
                  </a:r>
                </a:p>
              </p:txBody>
            </p:sp>
          </mc:Fallback>
        </mc:AlternateContent>
        <p:sp>
          <p:nvSpPr>
            <p:cNvPr id="39" name="流程图: 或者 38"/>
            <p:cNvSpPr/>
            <p:nvPr/>
          </p:nvSpPr>
          <p:spPr>
            <a:xfrm>
              <a:off x="6580118" y="1922861"/>
              <a:ext cx="529936" cy="426027"/>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或者 40"/>
            <p:cNvSpPr/>
            <p:nvPr/>
          </p:nvSpPr>
          <p:spPr>
            <a:xfrm>
              <a:off x="6576760" y="2733606"/>
              <a:ext cx="529936" cy="426027"/>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流程图: 或者 41"/>
            <p:cNvSpPr/>
            <p:nvPr/>
          </p:nvSpPr>
          <p:spPr>
            <a:xfrm>
              <a:off x="6576760" y="3925234"/>
              <a:ext cx="529936" cy="426027"/>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流程图: 接点 42"/>
            <p:cNvSpPr/>
            <p:nvPr/>
          </p:nvSpPr>
          <p:spPr>
            <a:xfrm>
              <a:off x="9300993" y="1856067"/>
              <a:ext cx="561110" cy="55961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a:t>
              </a:r>
            </a:p>
          </p:txBody>
        </p:sp>
        <p:sp>
          <p:nvSpPr>
            <p:cNvPr id="44" name="矩形 43"/>
            <p:cNvSpPr/>
            <p:nvPr/>
          </p:nvSpPr>
          <p:spPr>
            <a:xfrm>
              <a:off x="7445236" y="1894432"/>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合成本地信号</a:t>
              </a:r>
            </a:p>
          </p:txBody>
        </p:sp>
        <mc:AlternateContent xmlns:mc="http://schemas.openxmlformats.org/markup-compatibility/2006" xmlns:a14="http://schemas.microsoft.com/office/drawing/2010/main">
          <mc:Choice Requires="a14">
            <p:sp>
              <p:nvSpPr>
                <p:cNvPr id="45" name="矩形 44"/>
                <p:cNvSpPr/>
                <p:nvPr/>
              </p:nvSpPr>
              <p:spPr>
                <a:xfrm>
                  <a:off x="5740326" y="2719392"/>
                  <a:ext cx="498763" cy="4544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2</m:t>
                            </m:r>
                          </m:sub>
                        </m:sSub>
                      </m:oMath>
                    </m:oMathPara>
                  </a14:m>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5740326" y="2719392"/>
                  <a:ext cx="498763" cy="454454"/>
                </a:xfrm>
                <a:prstGeom prst="rect">
                  <a:avLst/>
                </a:prstGeom>
                <a:blipFill>
                  <a:blip r:embed="rId4"/>
                  <a:stretch>
                    <a:fillRect l="-1190" b="-263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5740325" y="3911020"/>
                  <a:ext cx="498763" cy="4544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sSup>
                              <m:sSupPr>
                                <m:ctrlPr>
                                  <a:rPr lang="en-US" altLang="zh-CN"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2</m:t>
                                </m:r>
                              </m:e>
                              <m:sup>
                                <m:r>
                                  <a:rPr lang="en-US" altLang="zh-CN" b="0" i="1" smtClean="0">
                                    <a:solidFill>
                                      <a:schemeClr val="tx1"/>
                                    </a:solidFill>
                                    <a:latin typeface="Cambria Math" panose="02040503050406030204" pitchFamily="18" charset="0"/>
                                  </a:rPr>
                                  <m:t>𝑛</m:t>
                                </m:r>
                              </m:sup>
                            </m:sSup>
                          </m:sub>
                        </m:sSub>
                      </m:oMath>
                    </m:oMathPara>
                  </a14:m>
                  <a:endParaRPr lang="zh-CN" altLang="en-US" dirty="0"/>
                </a:p>
              </p:txBody>
            </p:sp>
          </mc:Choice>
          <mc:Fallback xmlns="">
            <p:sp>
              <p:nvSpPr>
                <p:cNvPr id="46" name="矩形 45"/>
                <p:cNvSpPr>
                  <a:spLocks noRot="1" noChangeAspect="1" noMove="1" noResize="1" noEditPoints="1" noAdjustHandles="1" noChangeArrowheads="1" noChangeShapeType="1" noTextEdit="1"/>
                </p:cNvSpPr>
                <p:nvPr/>
              </p:nvSpPr>
              <p:spPr>
                <a:xfrm>
                  <a:off x="5740325" y="3911020"/>
                  <a:ext cx="498763" cy="454454"/>
                </a:xfrm>
                <a:prstGeom prst="rect">
                  <a:avLst/>
                </a:prstGeom>
                <a:blipFill>
                  <a:blip r:embed="rId5"/>
                  <a:stretch>
                    <a:fillRect l="-15476" b="-2597"/>
                  </a:stretch>
                </a:blipFill>
                <a:ln>
                  <a:solidFill>
                    <a:schemeClr val="tx1"/>
                  </a:solidFill>
                </a:ln>
              </p:spPr>
              <p:txBody>
                <a:bodyPr/>
                <a:lstStyle/>
                <a:p>
                  <a:r>
                    <a:rPr lang="zh-CN" altLang="en-US">
                      <a:noFill/>
                    </a:rPr>
                    <a:t> </a:t>
                  </a:r>
                </a:p>
              </p:txBody>
            </p:sp>
          </mc:Fallback>
        </mc:AlternateContent>
        <p:sp>
          <p:nvSpPr>
            <p:cNvPr id="47" name="矩形 46"/>
            <p:cNvSpPr/>
            <p:nvPr/>
          </p:nvSpPr>
          <p:spPr>
            <a:xfrm rot="5400000">
              <a:off x="5746795" y="3259800"/>
              <a:ext cx="468086" cy="6030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sp>
          <p:nvSpPr>
            <p:cNvPr id="49" name="矩形 48"/>
            <p:cNvSpPr/>
            <p:nvPr/>
          </p:nvSpPr>
          <p:spPr>
            <a:xfrm>
              <a:off x="10334479" y="2074693"/>
              <a:ext cx="540328" cy="17438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比较相关峰大小</a:t>
              </a:r>
            </a:p>
          </p:txBody>
        </p:sp>
        <p:sp>
          <p:nvSpPr>
            <p:cNvPr id="50" name="矩形 49"/>
            <p:cNvSpPr/>
            <p:nvPr/>
          </p:nvSpPr>
          <p:spPr>
            <a:xfrm>
              <a:off x="7444367" y="2705177"/>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合成本地信号</a:t>
              </a:r>
            </a:p>
          </p:txBody>
        </p:sp>
        <p:sp>
          <p:nvSpPr>
            <p:cNvPr id="51" name="矩形 50"/>
            <p:cNvSpPr/>
            <p:nvPr/>
          </p:nvSpPr>
          <p:spPr>
            <a:xfrm>
              <a:off x="7444367" y="3896805"/>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合成本地信号</a:t>
              </a:r>
            </a:p>
          </p:txBody>
        </p:sp>
        <p:sp>
          <p:nvSpPr>
            <p:cNvPr id="52" name="矩形 51"/>
            <p:cNvSpPr/>
            <p:nvPr/>
          </p:nvSpPr>
          <p:spPr>
            <a:xfrm>
              <a:off x="5679294" y="5012513"/>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接收到的仿哨声数据信号</a:t>
              </a:r>
            </a:p>
          </p:txBody>
        </p:sp>
        <p:sp>
          <p:nvSpPr>
            <p:cNvPr id="53" name="矩形 52"/>
            <p:cNvSpPr/>
            <p:nvPr/>
          </p:nvSpPr>
          <p:spPr>
            <a:xfrm>
              <a:off x="7444367" y="5012513"/>
              <a:ext cx="1520575"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码元波形</a:t>
              </a:r>
            </a:p>
          </p:txBody>
        </p:sp>
        <p:sp>
          <p:nvSpPr>
            <p:cNvPr id="55" name="矩形 54"/>
            <p:cNvSpPr/>
            <p:nvPr/>
          </p:nvSpPr>
          <p:spPr>
            <a:xfrm>
              <a:off x="11297831" y="2073409"/>
              <a:ext cx="540328" cy="17438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输出解调信息</a:t>
              </a:r>
            </a:p>
          </p:txBody>
        </p:sp>
        <p:sp>
          <p:nvSpPr>
            <p:cNvPr id="56" name="流程图: 接点 55"/>
            <p:cNvSpPr/>
            <p:nvPr/>
          </p:nvSpPr>
          <p:spPr>
            <a:xfrm>
              <a:off x="9276321" y="2666812"/>
              <a:ext cx="561110" cy="55961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a:t>
              </a:r>
            </a:p>
          </p:txBody>
        </p:sp>
        <p:sp>
          <p:nvSpPr>
            <p:cNvPr id="57" name="流程图: 接点 56"/>
            <p:cNvSpPr/>
            <p:nvPr/>
          </p:nvSpPr>
          <p:spPr>
            <a:xfrm>
              <a:off x="9322019" y="3858440"/>
              <a:ext cx="561110" cy="55961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a:t>
              </a:r>
            </a:p>
          </p:txBody>
        </p:sp>
        <p:cxnSp>
          <p:nvCxnSpPr>
            <p:cNvPr id="61" name="直接箭头连接符 60"/>
            <p:cNvCxnSpPr>
              <a:stCxn id="45" idx="3"/>
              <a:endCxn id="41" idx="2"/>
            </p:cNvCxnSpPr>
            <p:nvPr/>
          </p:nvCxnSpPr>
          <p:spPr>
            <a:xfrm>
              <a:off x="6239089" y="2946619"/>
              <a:ext cx="33767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39" idx="6"/>
              <a:endCxn id="44" idx="1"/>
            </p:cNvCxnSpPr>
            <p:nvPr/>
          </p:nvCxnSpPr>
          <p:spPr>
            <a:xfrm>
              <a:off x="7110054" y="2135875"/>
              <a:ext cx="3351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41" idx="6"/>
              <a:endCxn id="50" idx="1"/>
            </p:cNvCxnSpPr>
            <p:nvPr/>
          </p:nvCxnSpPr>
          <p:spPr>
            <a:xfrm>
              <a:off x="7106696" y="2946620"/>
              <a:ext cx="3376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42" idx="6"/>
              <a:endCxn id="51" idx="1"/>
            </p:cNvCxnSpPr>
            <p:nvPr/>
          </p:nvCxnSpPr>
          <p:spPr>
            <a:xfrm>
              <a:off x="7106696" y="4138248"/>
              <a:ext cx="3376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46" idx="3"/>
              <a:endCxn id="42" idx="2"/>
            </p:cNvCxnSpPr>
            <p:nvPr/>
          </p:nvCxnSpPr>
          <p:spPr>
            <a:xfrm>
              <a:off x="6239088" y="4138247"/>
              <a:ext cx="3376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4" idx="3"/>
              <a:endCxn id="43" idx="2"/>
            </p:cNvCxnSpPr>
            <p:nvPr/>
          </p:nvCxnSpPr>
          <p:spPr>
            <a:xfrm flipV="1">
              <a:off x="8965811" y="2135874"/>
              <a:ext cx="33518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50" idx="3"/>
              <a:endCxn id="56" idx="2"/>
            </p:cNvCxnSpPr>
            <p:nvPr/>
          </p:nvCxnSpPr>
          <p:spPr>
            <a:xfrm flipV="1">
              <a:off x="8964942" y="2946619"/>
              <a:ext cx="31137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51" idx="3"/>
              <a:endCxn id="57" idx="2"/>
            </p:cNvCxnSpPr>
            <p:nvPr/>
          </p:nvCxnSpPr>
          <p:spPr>
            <a:xfrm flipV="1">
              <a:off x="8964942" y="4138247"/>
              <a:ext cx="35707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52" idx="3"/>
              <a:endCxn id="53" idx="1"/>
            </p:cNvCxnSpPr>
            <p:nvPr/>
          </p:nvCxnSpPr>
          <p:spPr>
            <a:xfrm>
              <a:off x="7199869" y="5253956"/>
              <a:ext cx="2444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肘形连接符 107"/>
            <p:cNvCxnSpPr>
              <a:stCxn id="53" idx="3"/>
            </p:cNvCxnSpPr>
            <p:nvPr/>
          </p:nvCxnSpPr>
          <p:spPr>
            <a:xfrm flipV="1">
              <a:off x="8964942" y="2587336"/>
              <a:ext cx="155689" cy="266662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肘形连接符 109"/>
            <p:cNvCxnSpPr>
              <a:endCxn id="43" idx="4"/>
            </p:cNvCxnSpPr>
            <p:nvPr/>
          </p:nvCxnSpPr>
          <p:spPr>
            <a:xfrm flipV="1">
              <a:off x="9133402" y="2415681"/>
              <a:ext cx="448146" cy="17165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肘形连接符 111"/>
            <p:cNvCxnSpPr>
              <a:endCxn id="56" idx="4"/>
            </p:cNvCxnSpPr>
            <p:nvPr/>
          </p:nvCxnSpPr>
          <p:spPr>
            <a:xfrm flipV="1">
              <a:off x="9120631" y="3226426"/>
              <a:ext cx="436245" cy="3349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肘形连接符 115"/>
            <p:cNvCxnSpPr>
              <a:endCxn id="57" idx="4"/>
            </p:cNvCxnSpPr>
            <p:nvPr/>
          </p:nvCxnSpPr>
          <p:spPr>
            <a:xfrm flipV="1">
              <a:off x="9120631" y="4418054"/>
              <a:ext cx="481943" cy="35551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矩形 116"/>
                <p:cNvSpPr/>
                <p:nvPr/>
              </p:nvSpPr>
              <p:spPr>
                <a:xfrm>
                  <a:off x="5740325" y="989327"/>
                  <a:ext cx="6126160" cy="482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第</a:t>
                  </a:r>
                  <a14:m>
                    <m:oMath xmlns:m="http://schemas.openxmlformats.org/officeDocument/2006/math">
                      <m:r>
                        <a:rPr lang="en-US" altLang="zh-CN" sz="1600" b="0" i="1" smtClean="0">
                          <a:solidFill>
                            <a:schemeClr val="tx1"/>
                          </a:solidFill>
                          <a:latin typeface="Cambria Math" panose="02040503050406030204" pitchFamily="18" charset="0"/>
                        </a:rPr>
                        <m:t>𝑖</m:t>
                      </m:r>
                      <m:r>
                        <a:rPr lang="zh-CN" altLang="en-US" sz="1600" i="1">
                          <a:solidFill>
                            <a:schemeClr val="tx1"/>
                          </a:solidFill>
                          <a:latin typeface="Cambria Math" panose="02040503050406030204" pitchFamily="18" charset="0"/>
                        </a:rPr>
                        <m:t>段</m:t>
                      </m:r>
                    </m:oMath>
                  </a14:m>
                  <a:r>
                    <a:rPr lang="zh-CN" altLang="en-US" sz="1600" dirty="0">
                      <a:solidFill>
                        <a:schemeClr val="tx1"/>
                      </a:solidFill>
                    </a:rPr>
                    <a:t>时频谱轮廓</a:t>
                  </a:r>
                </a:p>
              </p:txBody>
            </p:sp>
          </mc:Choice>
          <mc:Fallback xmlns="">
            <p:sp>
              <p:nvSpPr>
                <p:cNvPr id="117" name="矩形 116"/>
                <p:cNvSpPr>
                  <a:spLocks noRot="1" noChangeAspect="1" noMove="1" noResize="1" noEditPoints="1" noAdjustHandles="1" noChangeArrowheads="1" noChangeShapeType="1" noTextEdit="1"/>
                </p:cNvSpPr>
                <p:nvPr/>
              </p:nvSpPr>
              <p:spPr>
                <a:xfrm>
                  <a:off x="5740325" y="989327"/>
                  <a:ext cx="6126160" cy="482885"/>
                </a:xfrm>
                <a:prstGeom prst="rect">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121" name="直接连接符 120"/>
            <p:cNvCxnSpPr/>
            <p:nvPr/>
          </p:nvCxnSpPr>
          <p:spPr>
            <a:xfrm>
              <a:off x="6431973" y="1472212"/>
              <a:ext cx="20782" cy="2164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肘形连接符 124"/>
            <p:cNvCxnSpPr>
              <a:endCxn id="42" idx="0"/>
            </p:cNvCxnSpPr>
            <p:nvPr/>
          </p:nvCxnSpPr>
          <p:spPr>
            <a:xfrm>
              <a:off x="6431973" y="3636818"/>
              <a:ext cx="409755" cy="28841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肘形连接符 126"/>
            <p:cNvCxnSpPr>
              <a:endCxn id="39" idx="0"/>
            </p:cNvCxnSpPr>
            <p:nvPr/>
          </p:nvCxnSpPr>
          <p:spPr>
            <a:xfrm>
              <a:off x="6431973" y="1756064"/>
              <a:ext cx="413113" cy="16679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肘形连接符 128"/>
            <p:cNvCxnSpPr>
              <a:endCxn id="41" idx="0"/>
            </p:cNvCxnSpPr>
            <p:nvPr/>
          </p:nvCxnSpPr>
          <p:spPr>
            <a:xfrm>
              <a:off x="6442364" y="2514600"/>
              <a:ext cx="399364" cy="21900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56" idx="6"/>
            </p:cNvCxnSpPr>
            <p:nvPr/>
          </p:nvCxnSpPr>
          <p:spPr>
            <a:xfrm>
              <a:off x="9837431" y="2946619"/>
              <a:ext cx="4970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肘形连接符 134"/>
            <p:cNvCxnSpPr>
              <a:stCxn id="43" idx="6"/>
            </p:cNvCxnSpPr>
            <p:nvPr/>
          </p:nvCxnSpPr>
          <p:spPr>
            <a:xfrm>
              <a:off x="9862103" y="2135874"/>
              <a:ext cx="237861" cy="81074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肘形连接符 136"/>
            <p:cNvCxnSpPr>
              <a:stCxn id="57" idx="6"/>
            </p:cNvCxnSpPr>
            <p:nvPr/>
          </p:nvCxnSpPr>
          <p:spPr>
            <a:xfrm flipV="1">
              <a:off x="9883129" y="2946619"/>
              <a:ext cx="216835" cy="119162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stCxn id="49" idx="3"/>
              <a:endCxn id="55" idx="1"/>
            </p:cNvCxnSpPr>
            <p:nvPr/>
          </p:nvCxnSpPr>
          <p:spPr>
            <a:xfrm flipV="1">
              <a:off x="10874807" y="2945335"/>
              <a:ext cx="423024" cy="12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6" name="文本框 145"/>
          <p:cNvSpPr txBox="1"/>
          <p:nvPr/>
        </p:nvSpPr>
        <p:spPr>
          <a:xfrm>
            <a:off x="7089655" y="6106632"/>
            <a:ext cx="321079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a:t>
            </a:r>
            <a:r>
              <a:rPr lang="en-US" altLang="zh-CN" dirty="0">
                <a:latin typeface="宋体" panose="02010600030101010101" pitchFamily="2" charset="-122"/>
                <a:ea typeface="宋体" panose="02010600030101010101" pitchFamily="2" charset="-122"/>
              </a:rPr>
              <a:t>1-9 </a:t>
            </a:r>
            <a:r>
              <a:rPr lang="zh-CN" altLang="en-US" dirty="0">
                <a:latin typeface="宋体" panose="02010600030101010101" pitchFamily="2" charset="-122"/>
                <a:ea typeface="宋体" panose="02010600030101010101" pitchFamily="2" charset="-122"/>
              </a:rPr>
              <a:t>仿哨声</a:t>
            </a:r>
            <a:r>
              <a:rPr lang="en-US" altLang="zh-CN" dirty="0">
                <a:latin typeface="宋体" panose="02010600030101010101" pitchFamily="2" charset="-122"/>
                <a:ea typeface="宋体" panose="02010600030101010101" pitchFamily="2" charset="-122"/>
              </a:rPr>
              <a:t>FSK</a:t>
            </a:r>
            <a:r>
              <a:rPr lang="zh-CN" altLang="en-US" dirty="0">
                <a:latin typeface="宋体" panose="02010600030101010101" pitchFamily="2" charset="-122"/>
                <a:ea typeface="宋体" panose="02010600030101010101" pitchFamily="2" charset="-122"/>
              </a:rPr>
              <a:t>解调流程图</a:t>
            </a:r>
          </a:p>
        </p:txBody>
      </p:sp>
      <p:sp>
        <p:nvSpPr>
          <p:cNvPr id="147" name="文本框 146"/>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仿哨声</a:t>
            </a:r>
            <a:r>
              <a:rPr lang="en-US" altLang="zh-CN" sz="2800" spc="300" dirty="0">
                <a:solidFill>
                  <a:schemeClr val="bg1"/>
                </a:solidFill>
                <a:latin typeface="+mj-ea"/>
                <a:ea typeface="+mj-ea"/>
              </a:rPr>
              <a:t>FSK</a:t>
            </a:r>
            <a:r>
              <a:rPr lang="zh-CN" altLang="en-US" sz="2800" spc="300" dirty="0">
                <a:solidFill>
                  <a:schemeClr val="bg1"/>
                </a:solidFill>
                <a:latin typeface="+mj-ea"/>
                <a:ea typeface="+mj-ea"/>
              </a:rPr>
              <a:t>水声通信</a:t>
            </a:r>
          </a:p>
        </p:txBody>
      </p:sp>
    </p:spTree>
  </p:cSld>
  <p:clrMapOvr>
    <a:masterClrMapping/>
  </p:clrMapOvr>
  <p:transition spd="slow"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07586" y="2003461"/>
            <a:ext cx="5027724" cy="52322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真实嘀嗒声代表要传递信息</a:t>
            </a:r>
            <a:endParaRPr lang="en-US" altLang="zh-CN" sz="2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907586" y="3512568"/>
            <a:ext cx="3801439" cy="52322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通信速率低</a:t>
            </a:r>
          </a:p>
        </p:txBody>
      </p:sp>
      <p:sp>
        <p:nvSpPr>
          <p:cNvPr id="6" name="文本框 5"/>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缺点</a:t>
            </a:r>
          </a:p>
        </p:txBody>
      </p:sp>
    </p:spTree>
    <p:extLst>
      <p:ext uri="{BB962C8B-B14F-4D97-AF65-F5344CB8AC3E}">
        <p14:creationId xmlns:p14="http://schemas.microsoft.com/office/powerpoint/2010/main" val="2943839230"/>
      </p:ext>
    </p:extLst>
  </p:cSld>
  <p:clrMapOvr>
    <a:masterClrMapping/>
  </p:clrMapOvr>
  <p:transition spd="slow"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flipV="1">
            <a:off x="-472440" y="2552722"/>
            <a:ext cx="13731240" cy="2538000"/>
          </a:xfrm>
          <a:prstGeom prst="rect">
            <a:avLst/>
          </a:prstGeom>
        </p:spPr>
      </p:pic>
      <p:sp>
        <p:nvSpPr>
          <p:cNvPr id="4" name="椭圆 3"/>
          <p:cNvSpPr>
            <a:spLocks noChangeAspect="1"/>
          </p:cNvSpPr>
          <p:nvPr/>
        </p:nvSpPr>
        <p:spPr>
          <a:xfrm>
            <a:off x="3155951" y="2030825"/>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3337251" y="1806745"/>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2</a:t>
            </a:r>
            <a:endParaRPr lang="zh-CN" altLang="en-US" sz="10500" dirty="0">
              <a:solidFill>
                <a:schemeClr val="bg1"/>
              </a:solidFill>
              <a:latin typeface="+mn-ea"/>
              <a:cs typeface="Arial" panose="020B0604020202020204" pitchFamily="34" charset="0"/>
            </a:endParaRPr>
          </a:p>
        </p:txBody>
      </p:sp>
      <p:sp>
        <p:nvSpPr>
          <p:cNvPr id="10" name="矩形 9"/>
          <p:cNvSpPr/>
          <p:nvPr/>
        </p:nvSpPr>
        <p:spPr>
          <a:xfrm>
            <a:off x="5038901" y="2175911"/>
            <a:ext cx="3143249" cy="768350"/>
          </a:xfrm>
          <a:prstGeom prst="rect">
            <a:avLst/>
          </a:prstGeom>
          <a:noFill/>
        </p:spPr>
        <p:txBody>
          <a:bodyPr vert="horz" wrap="square" rtlCol="0">
            <a:spAutoFit/>
          </a:bodyPr>
          <a:lstStyle/>
          <a:p>
            <a:pPr algn="ctr"/>
            <a:r>
              <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研究内容</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450" decel="100000" fill="hold"/>
                                        <p:tgtEl>
                                          <p:spTgt spid="4"/>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450" decel="100000" fill="hold"/>
                                        <p:tgtEl>
                                          <p:spTgt spid="5"/>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childTnLst>
                          </p:cTn>
                        </p:par>
                        <p:par>
                          <p:cTn id="17" fill="hold">
                            <p:stCondLst>
                              <p:cond delay="6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11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3"/>
          <p:cNvSpPr/>
          <p:nvPr/>
        </p:nvSpPr>
        <p:spPr>
          <a:xfrm>
            <a:off x="2999820" y="1751393"/>
            <a:ext cx="3592327" cy="368300"/>
          </a:xfrm>
          <a:prstGeom prst="rect">
            <a:avLst/>
          </a:prstGeom>
        </p:spPr>
        <p:txBody>
          <a:bodyPr wrap="square">
            <a:spAutoFit/>
          </a:bodyPr>
          <a:lstStyle/>
          <a:p>
            <a:pPr>
              <a:defRPr/>
            </a:pPr>
            <a:r>
              <a:rPr lang="zh-CN" altLang="en-US" dirty="0">
                <a:latin typeface="微软雅黑" panose="020B0503020204020204" pitchFamily="34" charset="-122"/>
                <a:ea typeface="微软雅黑" panose="020B0503020204020204" pitchFamily="34" charset="-122"/>
                <a:cs typeface="+mn-ea"/>
                <a:sym typeface="+mn-ea"/>
              </a:rPr>
              <a:t>鲸目叫声或仿鲸目叫声</a:t>
            </a:r>
            <a:endParaRPr lang="en-US" sz="1000" noProof="1">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9" name="文本框 18"/>
          <p:cNvSpPr txBox="1"/>
          <p:nvPr/>
        </p:nvSpPr>
        <p:spPr>
          <a:xfrm>
            <a:off x="1112330" y="1704340"/>
            <a:ext cx="2008247" cy="461665"/>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同步信号</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2" name="Rectangle 23"/>
          <p:cNvSpPr/>
          <p:nvPr/>
        </p:nvSpPr>
        <p:spPr>
          <a:xfrm>
            <a:off x="3514431" y="2461018"/>
            <a:ext cx="3592327" cy="368300"/>
          </a:xfrm>
          <a:prstGeom prst="rect">
            <a:avLst/>
          </a:prstGeom>
        </p:spPr>
        <p:txBody>
          <a:bodyPr wrap="square">
            <a:spAutoFit/>
          </a:bodyPr>
          <a:lstStyle/>
          <a:p>
            <a:pPr>
              <a:defRPr/>
            </a:pPr>
            <a:r>
              <a:rPr lang="zh-CN" altLang="en-US" dirty="0">
                <a:latin typeface="微软雅黑" panose="020B0503020204020204" pitchFamily="34" charset="-122"/>
                <a:ea typeface="微软雅黑" panose="020B0503020204020204" pitchFamily="34" charset="-122"/>
                <a:sym typeface="+mn-ea"/>
              </a:rPr>
              <a:t>水印生成、水印嵌入和水印提取</a:t>
            </a:r>
            <a:endParaRPr lang="en-US" sz="1000" noProof="1">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9" name="文本框 8"/>
          <p:cNvSpPr txBox="1"/>
          <p:nvPr/>
        </p:nvSpPr>
        <p:spPr>
          <a:xfrm>
            <a:off x="5322471" y="5969306"/>
            <a:ext cx="2013043"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等线 (正文)" charset="0"/>
              </a:rPr>
              <a:t>图</a:t>
            </a:r>
            <a:r>
              <a:rPr lang="en-US" altLang="zh-CN" dirty="0">
                <a:latin typeface="宋体" panose="02010600030101010101" pitchFamily="2" charset="-122"/>
                <a:ea typeface="宋体" panose="02010600030101010101" pitchFamily="2" charset="-122"/>
                <a:cs typeface="等线 (正文)" charset="0"/>
              </a:rPr>
              <a:t>2-1</a:t>
            </a:r>
            <a:r>
              <a:rPr lang="zh-CN" altLang="en-US" dirty="0">
                <a:latin typeface="宋体" panose="02010600030101010101" pitchFamily="2" charset="-122"/>
                <a:ea typeface="宋体" panose="02010600030101010101" pitchFamily="2" charset="-122"/>
                <a:cs typeface="等线 (正文)" charset="0"/>
              </a:rPr>
              <a:t> 通信原理图</a:t>
            </a:r>
          </a:p>
        </p:txBody>
      </p:sp>
      <p:sp>
        <p:nvSpPr>
          <p:cNvPr id="11" name="文本框 10"/>
          <p:cNvSpPr txBox="1"/>
          <p:nvPr/>
        </p:nvSpPr>
        <p:spPr>
          <a:xfrm>
            <a:off x="1112330" y="2414336"/>
            <a:ext cx="2669961" cy="461665"/>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数字水印系统：</a:t>
            </a:r>
          </a:p>
        </p:txBody>
      </p:sp>
      <p:sp>
        <p:nvSpPr>
          <p:cNvPr id="12" name="文本框 11"/>
          <p:cNvSpPr txBox="1"/>
          <p:nvPr/>
        </p:nvSpPr>
        <p:spPr>
          <a:xfrm>
            <a:off x="1112331" y="3124505"/>
            <a:ext cx="2669960" cy="461665"/>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仿真与海测实验</a:t>
            </a:r>
          </a:p>
        </p:txBody>
      </p:sp>
      <p:grpSp>
        <p:nvGrpSpPr>
          <p:cNvPr id="3" name="组合 2"/>
          <p:cNvGrpSpPr/>
          <p:nvPr/>
        </p:nvGrpSpPr>
        <p:grpSpPr>
          <a:xfrm>
            <a:off x="1112331" y="3779017"/>
            <a:ext cx="10433323" cy="1849265"/>
            <a:chOff x="1112331" y="3779017"/>
            <a:chExt cx="10433323" cy="1849265"/>
          </a:xfrm>
        </p:grpSpPr>
        <p:sp>
          <p:nvSpPr>
            <p:cNvPr id="4" name="矩形 3"/>
            <p:cNvSpPr/>
            <p:nvPr/>
          </p:nvSpPr>
          <p:spPr>
            <a:xfrm>
              <a:off x="1112331" y="4913579"/>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鲸目叫声</a:t>
              </a:r>
              <a:r>
                <a:rPr lang="en-US" altLang="zh-CN" dirty="0">
                  <a:solidFill>
                    <a:schemeClr val="tx1"/>
                  </a:solidFill>
                </a:rPr>
                <a:t>/</a:t>
              </a:r>
              <a:r>
                <a:rPr lang="zh-CN" altLang="en-US" dirty="0">
                  <a:solidFill>
                    <a:schemeClr val="tx1"/>
                  </a:solidFill>
                </a:rPr>
                <a:t>仿鲸目叫声</a:t>
              </a:r>
            </a:p>
          </p:txBody>
        </p:sp>
        <p:sp>
          <p:nvSpPr>
            <p:cNvPr id="13" name="矩形 12"/>
            <p:cNvSpPr/>
            <p:nvPr/>
          </p:nvSpPr>
          <p:spPr>
            <a:xfrm>
              <a:off x="3331779" y="4913579"/>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嵌入算法</a:t>
              </a:r>
            </a:p>
          </p:txBody>
        </p:sp>
        <p:sp>
          <p:nvSpPr>
            <p:cNvPr id="14" name="矩形 13"/>
            <p:cNvSpPr/>
            <p:nvPr/>
          </p:nvSpPr>
          <p:spPr>
            <a:xfrm>
              <a:off x="5551227" y="4913579"/>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含传递信息的信号</a:t>
              </a:r>
            </a:p>
          </p:txBody>
        </p:sp>
        <p:sp>
          <p:nvSpPr>
            <p:cNvPr id="15" name="矩形 14"/>
            <p:cNvSpPr/>
            <p:nvPr/>
          </p:nvSpPr>
          <p:spPr>
            <a:xfrm>
              <a:off x="7770675" y="4913579"/>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水声信道</a:t>
              </a:r>
            </a:p>
          </p:txBody>
        </p:sp>
        <p:sp>
          <p:nvSpPr>
            <p:cNvPr id="16" name="矩形 15"/>
            <p:cNvSpPr/>
            <p:nvPr/>
          </p:nvSpPr>
          <p:spPr>
            <a:xfrm>
              <a:off x="9990122" y="3779017"/>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提取到的信息</a:t>
              </a:r>
            </a:p>
          </p:txBody>
        </p:sp>
        <p:sp>
          <p:nvSpPr>
            <p:cNvPr id="17" name="矩形 16"/>
            <p:cNvSpPr/>
            <p:nvPr/>
          </p:nvSpPr>
          <p:spPr>
            <a:xfrm>
              <a:off x="9990123" y="4913579"/>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提取算法</a:t>
              </a:r>
            </a:p>
          </p:txBody>
        </p:sp>
        <p:sp>
          <p:nvSpPr>
            <p:cNvPr id="20" name="矩形 19"/>
            <p:cNvSpPr/>
            <p:nvPr/>
          </p:nvSpPr>
          <p:spPr>
            <a:xfrm>
              <a:off x="3327578" y="3779017"/>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传递信息</a:t>
              </a:r>
            </a:p>
          </p:txBody>
        </p:sp>
        <p:cxnSp>
          <p:nvCxnSpPr>
            <p:cNvPr id="6" name="直接箭头连接符 5"/>
            <p:cNvCxnSpPr>
              <a:stCxn id="4" idx="3"/>
              <a:endCxn id="13" idx="1"/>
            </p:cNvCxnSpPr>
            <p:nvPr/>
          </p:nvCxnSpPr>
          <p:spPr>
            <a:xfrm>
              <a:off x="2667862" y="5270931"/>
              <a:ext cx="663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20" idx="2"/>
              <a:endCxn id="13" idx="0"/>
            </p:cNvCxnSpPr>
            <p:nvPr/>
          </p:nvCxnSpPr>
          <p:spPr>
            <a:xfrm>
              <a:off x="4105344" y="4493720"/>
              <a:ext cx="4201" cy="4198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3" idx="3"/>
              <a:endCxn id="14" idx="1"/>
            </p:cNvCxnSpPr>
            <p:nvPr/>
          </p:nvCxnSpPr>
          <p:spPr>
            <a:xfrm>
              <a:off x="4887310" y="5270931"/>
              <a:ext cx="663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4" idx="3"/>
              <a:endCxn id="15" idx="1"/>
            </p:cNvCxnSpPr>
            <p:nvPr/>
          </p:nvCxnSpPr>
          <p:spPr>
            <a:xfrm>
              <a:off x="7106758" y="5270931"/>
              <a:ext cx="663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5" idx="3"/>
              <a:endCxn id="17" idx="1"/>
            </p:cNvCxnSpPr>
            <p:nvPr/>
          </p:nvCxnSpPr>
          <p:spPr>
            <a:xfrm>
              <a:off x="9326206" y="5270931"/>
              <a:ext cx="663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7" idx="0"/>
              <a:endCxn id="16" idx="2"/>
            </p:cNvCxnSpPr>
            <p:nvPr/>
          </p:nvCxnSpPr>
          <p:spPr>
            <a:xfrm flipH="1" flipV="1">
              <a:off x="10767888" y="4493720"/>
              <a:ext cx="1" cy="4198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内容</a:t>
            </a:r>
          </a:p>
        </p:txBody>
      </p:sp>
    </p:spTree>
  </p:cSld>
  <p:clrMapOvr>
    <a:masterClrMapping/>
  </p:clrMapOvr>
  <p:transition spd="slow"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415124" y="1750146"/>
            <a:ext cx="5854224" cy="3569999"/>
          </a:xfrm>
          <a:prstGeom prst="rect">
            <a:avLst/>
          </a:prstGeom>
        </p:spPr>
      </p:pic>
      <p:sp>
        <p:nvSpPr>
          <p:cNvPr id="6" name="文本框 5"/>
          <p:cNvSpPr txBox="1"/>
          <p:nvPr/>
        </p:nvSpPr>
        <p:spPr>
          <a:xfrm>
            <a:off x="1211986" y="5658173"/>
            <a:ext cx="4260501"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等线 (正文)" charset="0"/>
              </a:rPr>
              <a:t>图</a:t>
            </a:r>
            <a:r>
              <a:rPr lang="en-US" altLang="zh-CN" dirty="0">
                <a:latin typeface="宋体" panose="02010600030101010101" pitchFamily="2" charset="-122"/>
                <a:ea typeface="宋体" panose="02010600030101010101" pitchFamily="2" charset="-122"/>
                <a:cs typeface="等线 (正文)" charset="0"/>
              </a:rPr>
              <a:t>2-2 </a:t>
            </a:r>
            <a:r>
              <a:rPr lang="zh-CN" altLang="en-US" dirty="0">
                <a:latin typeface="宋体" panose="02010600030101010101" pitchFamily="2" charset="-122"/>
                <a:ea typeface="宋体" panose="02010600030101010101" pitchFamily="2" charset="-122"/>
                <a:cs typeface="等线 (正文)" charset="0"/>
              </a:rPr>
              <a:t>宽吻海豚哨声信号波形与时频图</a:t>
            </a:r>
          </a:p>
        </p:txBody>
      </p:sp>
      <p:pic>
        <p:nvPicPr>
          <p:cNvPr id="5" name="图片 4"/>
          <p:cNvPicPr>
            <a:picLocks noChangeAspect="1"/>
          </p:cNvPicPr>
          <p:nvPr/>
        </p:nvPicPr>
        <p:blipFill>
          <a:blip r:embed="rId4"/>
          <a:stretch>
            <a:fillRect/>
          </a:stretch>
        </p:blipFill>
        <p:spPr>
          <a:xfrm>
            <a:off x="6269348" y="1412118"/>
            <a:ext cx="4958048" cy="3908027"/>
          </a:xfrm>
          <a:prstGeom prst="rect">
            <a:avLst/>
          </a:prstGeom>
        </p:spPr>
      </p:pic>
      <p:sp>
        <p:nvSpPr>
          <p:cNvPr id="7" name="文本框 6"/>
          <p:cNvSpPr txBox="1"/>
          <p:nvPr/>
        </p:nvSpPr>
        <p:spPr>
          <a:xfrm>
            <a:off x="6826227" y="5658173"/>
            <a:ext cx="3844290"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等线 (正文)" charset="0"/>
              </a:rPr>
              <a:t>图</a:t>
            </a:r>
            <a:r>
              <a:rPr lang="en-US" altLang="zh-CN" dirty="0">
                <a:latin typeface="宋体" panose="02010600030101010101" pitchFamily="2" charset="-122"/>
                <a:ea typeface="宋体" panose="02010600030101010101" pitchFamily="2" charset="-122"/>
                <a:cs typeface="等线 (正文)" charset="0"/>
              </a:rPr>
              <a:t>2-3 </a:t>
            </a:r>
            <a:r>
              <a:rPr lang="zh-CN" altLang="en-US" dirty="0">
                <a:latin typeface="宋体" panose="02010600030101010101" pitchFamily="2" charset="-122"/>
                <a:ea typeface="宋体" panose="02010600030101010101" pitchFamily="2" charset="-122"/>
                <a:cs typeface="等线 (正文)" charset="0"/>
              </a:rPr>
              <a:t>伪虎鲸哨声信号波形与时频图</a:t>
            </a:r>
          </a:p>
        </p:txBody>
      </p:sp>
      <p:sp>
        <p:nvSpPr>
          <p:cNvPr id="8" name="文本框 7"/>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哨声</a:t>
            </a:r>
          </a:p>
        </p:txBody>
      </p:sp>
    </p:spTree>
  </p:cSld>
  <p:clrMapOvr>
    <a:masterClrMapping/>
  </p:clrMapOvr>
  <p:transition spd="slow"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56715" y="1628880"/>
            <a:ext cx="34244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对于连续哨声信号</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pic>
        <p:nvPicPr>
          <p:cNvPr id="3" name="图片 2"/>
          <p:cNvPicPr>
            <a:picLocks noChangeAspect="1"/>
          </p:cNvPicPr>
          <p:nvPr/>
        </p:nvPicPr>
        <p:blipFill>
          <a:blip r:embed="rId3"/>
          <a:stretch>
            <a:fillRect/>
          </a:stretch>
        </p:blipFill>
        <p:spPr>
          <a:xfrm>
            <a:off x="1594006" y="2204060"/>
            <a:ext cx="4951418" cy="1044866"/>
          </a:xfrm>
          <a:prstGeom prst="rect">
            <a:avLst/>
          </a:prstGeom>
        </p:spPr>
      </p:pic>
      <p:sp>
        <p:nvSpPr>
          <p:cNvPr id="6" name="文本框 5"/>
          <p:cNvSpPr txBox="1"/>
          <p:nvPr/>
        </p:nvSpPr>
        <p:spPr>
          <a:xfrm>
            <a:off x="1594005" y="4248242"/>
            <a:ext cx="62965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对于</a:t>
            </a:r>
            <a:r>
              <a:rPr lang="zh-CN" altLang="en-US" sz="2400" dirty="0">
                <a:solidFill>
                  <a:prstClr val="black"/>
                </a:solidFill>
                <a:latin typeface="微软雅黑" panose="020B0503020204020204" pitchFamily="34" charset="-122"/>
                <a:ea typeface="微软雅黑" panose="020B0503020204020204" pitchFamily="34" charset="-122"/>
              </a:rPr>
              <a:t>离散</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哨声信号</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s[n]</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，若信号采样率为</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fs</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pic>
        <p:nvPicPr>
          <p:cNvPr id="8" name="图片 7"/>
          <p:cNvPicPr>
            <a:picLocks noChangeAspect="1"/>
          </p:cNvPicPr>
          <p:nvPr/>
        </p:nvPicPr>
        <p:blipFill>
          <a:blip r:embed="rId4"/>
          <a:stretch>
            <a:fillRect/>
          </a:stretch>
        </p:blipFill>
        <p:spPr>
          <a:xfrm>
            <a:off x="1656715" y="4833795"/>
            <a:ext cx="5108705" cy="864773"/>
          </a:xfrm>
          <a:prstGeom prst="rect">
            <a:avLst/>
          </a:prstGeom>
        </p:spPr>
      </p:pic>
      <p:pic>
        <p:nvPicPr>
          <p:cNvPr id="9" name="图片 8"/>
          <p:cNvPicPr>
            <a:picLocks noChangeAspect="1"/>
          </p:cNvPicPr>
          <p:nvPr/>
        </p:nvPicPr>
        <p:blipFill>
          <a:blip r:embed="rId5"/>
          <a:stretch>
            <a:fillRect/>
          </a:stretch>
        </p:blipFill>
        <p:spPr>
          <a:xfrm>
            <a:off x="2222365" y="3203376"/>
            <a:ext cx="4197567" cy="631103"/>
          </a:xfrm>
          <a:prstGeom prst="rect">
            <a:avLst/>
          </a:prstGeom>
        </p:spPr>
      </p:pic>
      <p:pic>
        <p:nvPicPr>
          <p:cNvPr id="10" name="图片 9"/>
          <p:cNvPicPr>
            <a:picLocks noChangeAspect="1"/>
          </p:cNvPicPr>
          <p:nvPr/>
        </p:nvPicPr>
        <p:blipFill>
          <a:blip r:embed="rId6"/>
          <a:stretch>
            <a:fillRect/>
          </a:stretch>
        </p:blipFill>
        <p:spPr>
          <a:xfrm>
            <a:off x="7043315" y="4833795"/>
            <a:ext cx="2321973" cy="822801"/>
          </a:xfrm>
          <a:prstGeom prst="rect">
            <a:avLst/>
          </a:prstGeom>
        </p:spPr>
      </p:pic>
      <p:sp>
        <p:nvSpPr>
          <p:cNvPr id="5" name="文本框 4"/>
          <p:cNvSpPr txBox="1"/>
          <p:nvPr/>
        </p:nvSpPr>
        <p:spPr>
          <a:xfrm>
            <a:off x="7252855" y="2410690"/>
            <a:ext cx="3906981"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难点</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：时频轮廓的提取</a:t>
            </a:r>
          </a:p>
        </p:txBody>
      </p:sp>
      <p:sp>
        <p:nvSpPr>
          <p:cNvPr id="11" name="文本框 10"/>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哨声信号建模</a:t>
            </a: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3"/>
          <p:cNvSpPr/>
          <p:nvPr/>
        </p:nvSpPr>
        <p:spPr>
          <a:xfrm>
            <a:off x="1200148" y="4233498"/>
            <a:ext cx="3592327" cy="368300"/>
          </a:xfrm>
          <a:prstGeom prst="rect">
            <a:avLst/>
          </a:prstGeom>
        </p:spPr>
        <p:txBody>
          <a:bodyPr wrap="square">
            <a:spAutoFit/>
          </a:bodyPr>
          <a:lstStyle/>
          <a:p>
            <a:pPr>
              <a:defRPr/>
            </a:pPr>
            <a:r>
              <a:rPr lang="zh-CN" altLang="en-US" dirty="0">
                <a:latin typeface="微软雅黑" panose="020B0503020204020204" pitchFamily="34" charset="-122"/>
                <a:ea typeface="微软雅黑" panose="020B0503020204020204" pitchFamily="34" charset="-122"/>
                <a:sym typeface="+mn-ea"/>
              </a:rPr>
              <a:t>有意义水印和无意义水印</a:t>
            </a:r>
            <a:endParaRPr lang="zh-CN" altLang="en-US" sz="1000" noProof="1">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5" name="文本框 4"/>
          <p:cNvSpPr txBox="1"/>
          <p:nvPr/>
        </p:nvSpPr>
        <p:spPr>
          <a:xfrm>
            <a:off x="1200150" y="3716655"/>
            <a:ext cx="277939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sym typeface="+mn-ea"/>
              </a:rPr>
              <a:t>音频水印的内容：</a:t>
            </a:r>
          </a:p>
        </p:txBody>
      </p:sp>
      <p:sp>
        <p:nvSpPr>
          <p:cNvPr id="6" name="Rectangle 23"/>
          <p:cNvSpPr/>
          <p:nvPr/>
        </p:nvSpPr>
        <p:spPr>
          <a:xfrm>
            <a:off x="1200148" y="5601341"/>
            <a:ext cx="3592327" cy="368300"/>
          </a:xfrm>
          <a:prstGeom prst="rect">
            <a:avLst/>
          </a:prstGeom>
        </p:spPr>
        <p:txBody>
          <a:bodyPr wrap="square">
            <a:spAutoFit/>
          </a:bodyPr>
          <a:lstStyle/>
          <a:p>
            <a:pPr>
              <a:defRPr/>
            </a:pPr>
            <a:r>
              <a:rPr lang="zh-CN" altLang="en-US" dirty="0">
                <a:latin typeface="微软雅黑" panose="020B0503020204020204" pitchFamily="34" charset="-122"/>
                <a:ea typeface="微软雅黑" panose="020B0503020204020204" pitchFamily="34" charset="-122"/>
                <a:sym typeface="+mn-ea"/>
              </a:rPr>
              <a:t>可听水印和不可听水印</a:t>
            </a:r>
            <a:endParaRPr lang="zh-CN" altLang="en-US" sz="1000" noProof="1">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7" name="文本框 6"/>
          <p:cNvSpPr txBox="1"/>
          <p:nvPr/>
        </p:nvSpPr>
        <p:spPr>
          <a:xfrm>
            <a:off x="1200150" y="5057140"/>
            <a:ext cx="277939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sym typeface="+mn-ea"/>
              </a:rPr>
              <a:t>音频水印的外观：</a:t>
            </a:r>
          </a:p>
        </p:txBody>
      </p:sp>
      <p:sp>
        <p:nvSpPr>
          <p:cNvPr id="12" name="Rectangle 23"/>
          <p:cNvSpPr/>
          <p:nvPr/>
        </p:nvSpPr>
        <p:spPr>
          <a:xfrm>
            <a:off x="1200150" y="1830407"/>
            <a:ext cx="3961765" cy="368300"/>
          </a:xfrm>
          <a:prstGeom prst="rect">
            <a:avLst/>
          </a:prstGeom>
        </p:spPr>
        <p:txBody>
          <a:bodyPr wrap="square">
            <a:spAutoFit/>
          </a:bodyPr>
          <a:lstStyle/>
          <a:p>
            <a:pPr>
              <a:defRPr/>
            </a:pPr>
            <a:r>
              <a:rPr lang="zh-CN" altLang="en-US" dirty="0">
                <a:latin typeface="微软雅黑" panose="020B0503020204020204" pitchFamily="34" charset="-122"/>
                <a:ea typeface="微软雅黑" panose="020B0503020204020204" pitchFamily="34" charset="-122"/>
                <a:cs typeface="+mn-ea"/>
                <a:sym typeface="+mn-ea"/>
              </a:rPr>
              <a:t>鲁棒水印、脆弱水印和半脆弱水印</a:t>
            </a:r>
          </a:p>
        </p:txBody>
      </p:sp>
      <p:sp>
        <p:nvSpPr>
          <p:cNvPr id="13" name="文本框 12"/>
          <p:cNvSpPr txBox="1"/>
          <p:nvPr/>
        </p:nvSpPr>
        <p:spPr>
          <a:xfrm>
            <a:off x="1200150" y="1318895"/>
            <a:ext cx="3330286" cy="461665"/>
          </a:xfrm>
          <a:prstGeom prst="rect">
            <a:avLst/>
          </a:prstGeom>
          <a:noFill/>
        </p:spPr>
        <p:txBody>
          <a:bodyPr wrap="square" rtlCol="0">
            <a:spAutoFit/>
          </a:bodyPr>
          <a:lstStyle/>
          <a:p>
            <a:r>
              <a:rPr sz="2400" b="1" dirty="0">
                <a:solidFill>
                  <a:schemeClr val="tx1">
                    <a:lumMod val="85000"/>
                    <a:lumOff val="15000"/>
                  </a:schemeClr>
                </a:solidFill>
                <a:latin typeface="微软雅黑" panose="020B0503020204020204" pitchFamily="34" charset="-122"/>
                <a:ea typeface="微软雅黑" panose="020B0503020204020204" pitchFamily="34" charset="-122"/>
              </a:rPr>
              <a:t>音频水印的嵌入强度：</a:t>
            </a:r>
          </a:p>
        </p:txBody>
      </p:sp>
      <p:sp>
        <p:nvSpPr>
          <p:cNvPr id="14" name="Rectangle 23"/>
          <p:cNvSpPr/>
          <p:nvPr/>
        </p:nvSpPr>
        <p:spPr>
          <a:xfrm>
            <a:off x="1200148" y="3016275"/>
            <a:ext cx="3592327" cy="368300"/>
          </a:xfrm>
          <a:prstGeom prst="rect">
            <a:avLst/>
          </a:prstGeom>
        </p:spPr>
        <p:txBody>
          <a:bodyPr wrap="square">
            <a:spAutoFit/>
          </a:bodyPr>
          <a:lstStyle/>
          <a:p>
            <a:pPr>
              <a:defRPr/>
            </a:pPr>
            <a:r>
              <a:rPr lang="zh-CN" altLang="en-US" dirty="0">
                <a:latin typeface="微软雅黑" panose="020B0503020204020204" pitchFamily="34" charset="-122"/>
                <a:ea typeface="微软雅黑" panose="020B0503020204020204" pitchFamily="34" charset="-122"/>
                <a:sym typeface="+mn-ea"/>
              </a:rPr>
              <a:t>时域水印和变换域水印</a:t>
            </a:r>
            <a:endParaRPr lang="zh-CN" altLang="en-US" sz="1000" noProof="1">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15" name="文本框 14"/>
          <p:cNvSpPr txBox="1"/>
          <p:nvPr/>
        </p:nvSpPr>
        <p:spPr>
          <a:xfrm>
            <a:off x="1200150" y="2503805"/>
            <a:ext cx="333028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sym typeface="+mn-ea"/>
              </a:rPr>
              <a:t>音频水印的嵌入位置：</a:t>
            </a:r>
          </a:p>
        </p:txBody>
      </p:sp>
      <p:sp>
        <p:nvSpPr>
          <p:cNvPr id="11" name="文本框 10"/>
          <p:cNvSpPr txBox="1"/>
          <p:nvPr/>
        </p:nvSpPr>
        <p:spPr>
          <a:xfrm>
            <a:off x="5579917" y="1318895"/>
            <a:ext cx="5268191"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难点</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：水声信道下水印鲁棒性和不可感知性的保证</a:t>
            </a:r>
          </a:p>
        </p:txBody>
      </p:sp>
      <p:sp>
        <p:nvSpPr>
          <p:cNvPr id="16" name="文本框 15"/>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数字音频水印分类</a:t>
            </a: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577" y="1368486"/>
            <a:ext cx="735975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等线 (正文)" charset="0"/>
              </a:rPr>
              <a:t>最不重要比特位（</a:t>
            </a:r>
            <a:r>
              <a:rPr lang="en-US" altLang="zh-CN" sz="2400" b="1" dirty="0">
                <a:latin typeface="微软雅黑" panose="020B0503020204020204" pitchFamily="34" charset="-122"/>
                <a:ea typeface="微软雅黑" panose="020B0503020204020204" pitchFamily="34" charset="-122"/>
                <a:cs typeface="等线 (正文)" charset="0"/>
              </a:rPr>
              <a:t>Least Significant </a:t>
            </a:r>
            <a:r>
              <a:rPr lang="en-US" altLang="zh-CN" sz="2400" b="1" dirty="0" err="1">
                <a:latin typeface="微软雅黑" panose="020B0503020204020204" pitchFamily="34" charset="-122"/>
                <a:ea typeface="微软雅黑" panose="020B0503020204020204" pitchFamily="34" charset="-122"/>
                <a:cs typeface="等线 (正文)" charset="0"/>
              </a:rPr>
              <a:t>Bit,LSB</a:t>
            </a:r>
            <a:r>
              <a:rPr lang="zh-CN" altLang="en-US" sz="2400" b="1" dirty="0">
                <a:latin typeface="微软雅黑" panose="020B0503020204020204" pitchFamily="34" charset="-122"/>
                <a:ea typeface="微软雅黑" panose="020B0503020204020204" pitchFamily="34" charset="-122"/>
                <a:cs typeface="等线 (正文)" charset="0"/>
              </a:rPr>
              <a:t>）算法</a:t>
            </a:r>
          </a:p>
        </p:txBody>
      </p:sp>
      <p:grpSp>
        <p:nvGrpSpPr>
          <p:cNvPr id="3" name="组合 2"/>
          <p:cNvGrpSpPr/>
          <p:nvPr/>
        </p:nvGrpSpPr>
        <p:grpSpPr>
          <a:xfrm>
            <a:off x="2835438" y="2830298"/>
            <a:ext cx="5617027" cy="1553809"/>
            <a:chOff x="1253218" y="2778927"/>
            <a:chExt cx="5617027" cy="1553809"/>
          </a:xfrm>
        </p:grpSpPr>
        <p:sp>
          <p:nvSpPr>
            <p:cNvPr id="18" name="文本框 17"/>
            <p:cNvSpPr txBox="1"/>
            <p:nvPr/>
          </p:nvSpPr>
          <p:spPr>
            <a:xfrm>
              <a:off x="1368774" y="2790651"/>
              <a:ext cx="1155560" cy="369332"/>
            </a:xfrm>
            <a:prstGeom prst="rect">
              <a:avLst/>
            </a:prstGeom>
            <a:solidFill>
              <a:schemeClr val="accent2"/>
            </a:solidFill>
          </p:spPr>
          <p:txBody>
            <a:bodyPr wrap="square" rtlCol="0">
              <a:spAutoFit/>
            </a:bodyPr>
            <a:lstStyle/>
            <a:p>
              <a:r>
                <a:rPr lang="zh-CN" altLang="en-US" dirty="0"/>
                <a:t>音频文件</a:t>
              </a:r>
            </a:p>
          </p:txBody>
        </p:sp>
        <p:sp>
          <p:nvSpPr>
            <p:cNvPr id="19" name="文本框 18"/>
            <p:cNvSpPr txBox="1"/>
            <p:nvPr/>
          </p:nvSpPr>
          <p:spPr>
            <a:xfrm>
              <a:off x="5619224" y="2778927"/>
              <a:ext cx="1115370" cy="369332"/>
            </a:xfrm>
            <a:prstGeom prst="rect">
              <a:avLst/>
            </a:prstGeom>
            <a:solidFill>
              <a:schemeClr val="accent6"/>
            </a:solidFill>
          </p:spPr>
          <p:txBody>
            <a:bodyPr wrap="square" rtlCol="0">
              <a:spAutoFit/>
            </a:bodyPr>
            <a:lstStyle/>
            <a:p>
              <a:r>
                <a:rPr lang="zh-CN" altLang="en-US" dirty="0"/>
                <a:t>水印信息</a:t>
              </a:r>
            </a:p>
          </p:txBody>
        </p:sp>
        <p:sp>
          <p:nvSpPr>
            <p:cNvPr id="21" name="文本框 20"/>
            <p:cNvSpPr txBox="1"/>
            <p:nvPr/>
          </p:nvSpPr>
          <p:spPr>
            <a:xfrm>
              <a:off x="3288008" y="2785133"/>
              <a:ext cx="1567542" cy="369332"/>
            </a:xfrm>
            <a:prstGeom prst="rect">
              <a:avLst/>
            </a:prstGeom>
            <a:solidFill>
              <a:schemeClr val="accent4"/>
            </a:solidFill>
          </p:spPr>
          <p:txBody>
            <a:bodyPr wrap="square" rtlCol="0">
              <a:spAutoFit/>
            </a:bodyPr>
            <a:lstStyle/>
            <a:p>
              <a:r>
                <a:rPr lang="zh-CN" altLang="en-US" dirty="0"/>
                <a:t>二进制数据流</a:t>
              </a:r>
            </a:p>
          </p:txBody>
        </p:sp>
        <p:sp>
          <p:nvSpPr>
            <p:cNvPr id="23" name="文本框 22"/>
            <p:cNvSpPr txBox="1"/>
            <p:nvPr/>
          </p:nvSpPr>
          <p:spPr>
            <a:xfrm>
              <a:off x="1253218" y="3963404"/>
              <a:ext cx="1386672" cy="369332"/>
            </a:xfrm>
            <a:prstGeom prst="rect">
              <a:avLst/>
            </a:prstGeom>
            <a:solidFill>
              <a:schemeClr val="accent1"/>
            </a:solidFill>
          </p:spPr>
          <p:txBody>
            <a:bodyPr wrap="square" rtlCol="0">
              <a:spAutoFit/>
            </a:bodyPr>
            <a:lstStyle/>
            <a:p>
              <a:r>
                <a:rPr lang="zh-CN" altLang="en-US" dirty="0"/>
                <a:t>最不重要位</a:t>
              </a:r>
            </a:p>
          </p:txBody>
        </p:sp>
        <p:sp>
          <p:nvSpPr>
            <p:cNvPr id="24" name="文本框 23"/>
            <p:cNvSpPr txBox="1"/>
            <p:nvPr/>
          </p:nvSpPr>
          <p:spPr>
            <a:xfrm>
              <a:off x="5483573" y="3950452"/>
              <a:ext cx="1386672" cy="369332"/>
            </a:xfrm>
            <a:prstGeom prst="rect">
              <a:avLst/>
            </a:prstGeom>
            <a:solidFill>
              <a:schemeClr val="accent1"/>
            </a:solidFill>
          </p:spPr>
          <p:txBody>
            <a:bodyPr wrap="square" rtlCol="0">
              <a:spAutoFit/>
            </a:bodyPr>
            <a:lstStyle/>
            <a:p>
              <a:r>
                <a:rPr lang="zh-CN" altLang="en-US" dirty="0"/>
                <a:t>最不重要位</a:t>
              </a:r>
            </a:p>
          </p:txBody>
        </p:sp>
        <p:cxnSp>
          <p:nvCxnSpPr>
            <p:cNvPr id="26" name="直接箭头连接符 25"/>
            <p:cNvCxnSpPr>
              <a:stCxn id="23" idx="3"/>
              <a:endCxn id="24" idx="1"/>
            </p:cNvCxnSpPr>
            <p:nvPr/>
          </p:nvCxnSpPr>
          <p:spPr>
            <a:xfrm flipV="1">
              <a:off x="2640525" y="4119495"/>
              <a:ext cx="2843530" cy="13335"/>
            </a:xfrm>
            <a:prstGeom prst="straightConnector1">
              <a:avLst/>
            </a:prstGeom>
            <a:ln w="19050">
              <a:solidFill>
                <a:schemeClr val="accent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3698298" y="3695480"/>
              <a:ext cx="746963" cy="369332"/>
            </a:xfrm>
            <a:prstGeom prst="rect">
              <a:avLst/>
            </a:prstGeom>
            <a:gradFill>
              <a:gsLst>
                <a:gs pos="0">
                  <a:schemeClr val="accent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zh-CN" altLang="en-US" dirty="0"/>
                <a:t>替换</a:t>
              </a:r>
            </a:p>
          </p:txBody>
        </p:sp>
        <p:cxnSp>
          <p:nvCxnSpPr>
            <p:cNvPr id="28" name="直接箭头连接符 27"/>
            <p:cNvCxnSpPr>
              <a:stCxn id="18" idx="3"/>
              <a:endCxn id="21" idx="1"/>
            </p:cNvCxnSpPr>
            <p:nvPr/>
          </p:nvCxnSpPr>
          <p:spPr>
            <a:xfrm flipV="1">
              <a:off x="2524969" y="2953727"/>
              <a:ext cx="763270" cy="5715"/>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9" idx="1"/>
              <a:endCxn id="21" idx="3"/>
            </p:cNvCxnSpPr>
            <p:nvPr/>
          </p:nvCxnSpPr>
          <p:spPr>
            <a:xfrm flipH="1">
              <a:off x="4855954" y="2947718"/>
              <a:ext cx="763270" cy="6350"/>
            </a:xfrm>
            <a:prstGeom prst="line">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8" idx="2"/>
              <a:endCxn id="23" idx="0"/>
            </p:cNvCxnSpPr>
            <p:nvPr/>
          </p:nvCxnSpPr>
          <p:spPr>
            <a:xfrm>
              <a:off x="1947189" y="3144743"/>
              <a:ext cx="0" cy="803275"/>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9" idx="2"/>
              <a:endCxn id="24" idx="0"/>
            </p:cNvCxnSpPr>
            <p:nvPr/>
          </p:nvCxnSpPr>
          <p:spPr>
            <a:xfrm>
              <a:off x="6176909" y="3132384"/>
              <a:ext cx="635" cy="802005"/>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数字音频水印算法-时域</a:t>
            </a:r>
          </a:p>
        </p:txBody>
      </p:sp>
      <p:sp>
        <p:nvSpPr>
          <p:cNvPr id="17" name="文本框 16"/>
          <p:cNvSpPr txBox="1"/>
          <p:nvPr/>
        </p:nvSpPr>
        <p:spPr>
          <a:xfrm>
            <a:off x="4431535" y="5003351"/>
            <a:ext cx="2424832"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等线 (正文)" charset="0"/>
              </a:rPr>
              <a:t>图</a:t>
            </a:r>
            <a:r>
              <a:rPr lang="en-US" altLang="zh-CN" dirty="0">
                <a:latin typeface="宋体" panose="02010600030101010101" pitchFamily="2" charset="-122"/>
                <a:ea typeface="宋体" panose="02010600030101010101" pitchFamily="2" charset="-122"/>
                <a:cs typeface="等线 (正文)" charset="0"/>
              </a:rPr>
              <a:t>2-4 LSB</a:t>
            </a:r>
            <a:r>
              <a:rPr lang="zh-CN" altLang="en-US" dirty="0">
                <a:latin typeface="宋体" panose="02010600030101010101" pitchFamily="2" charset="-122"/>
                <a:ea typeface="宋体" panose="02010600030101010101" pitchFamily="2" charset="-122"/>
                <a:cs typeface="等线 (正文)" charset="0"/>
              </a:rPr>
              <a:t>算法示意图</a:t>
            </a:r>
          </a:p>
        </p:txBody>
      </p:sp>
      <p:sp>
        <p:nvSpPr>
          <p:cNvPr id="25" name="矩形 24"/>
          <p:cNvSpPr/>
          <p:nvPr/>
        </p:nvSpPr>
        <p:spPr>
          <a:xfrm>
            <a:off x="1181577" y="5940141"/>
            <a:ext cx="9746901" cy="584775"/>
          </a:xfrm>
          <a:prstGeom prst="rect">
            <a:avLst/>
          </a:prstGeom>
        </p:spPr>
        <p:txBody>
          <a:bodyPr wrap="square">
            <a:spAutoFit/>
          </a:bodyPr>
          <a:lstStyle/>
          <a:p>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王俊杰，莫倩，梅东霞，李素，姜红玉</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一种基于</a:t>
            </a:r>
            <a:r>
              <a:rPr lang="en-US" altLang="zh-CN" sz="1600" dirty="0">
                <a:latin typeface="宋体" panose="02010600030101010101" pitchFamily="2" charset="-122"/>
                <a:ea typeface="宋体" panose="02010600030101010101" pitchFamily="2" charset="-122"/>
              </a:rPr>
              <a:t>LSB</a:t>
            </a:r>
            <a:r>
              <a:rPr lang="zh-CN" altLang="en-US" sz="1600" dirty="0">
                <a:latin typeface="宋体" panose="02010600030101010101" pitchFamily="2" charset="-122"/>
                <a:ea typeface="宋体" panose="02010600030101010101" pitchFamily="2" charset="-122"/>
              </a:rPr>
              <a:t>的鲁棒音频水印算法</a:t>
            </a:r>
            <a:r>
              <a:rPr lang="en-US" altLang="zh-CN" sz="1600" dirty="0">
                <a:latin typeface="宋体" panose="02010600030101010101" pitchFamily="2" charset="-122"/>
                <a:ea typeface="宋体" panose="02010600030101010101" pitchFamily="2" charset="-122"/>
              </a:rPr>
              <a:t>[J].</a:t>
            </a:r>
            <a:r>
              <a:rPr lang="zh-CN" altLang="en-US" sz="1600" dirty="0">
                <a:latin typeface="宋体" panose="02010600030101010101" pitchFamily="2" charset="-122"/>
                <a:ea typeface="宋体" panose="02010600030101010101" pitchFamily="2" charset="-122"/>
              </a:rPr>
              <a:t>广西大学学报（自然科学版</a:t>
            </a:r>
            <a:r>
              <a:rPr lang="en-US" altLang="zh-CN" sz="1600" dirty="0">
                <a:latin typeface="宋体" panose="02010600030101010101" pitchFamily="2" charset="-122"/>
                <a:ea typeface="宋体" panose="02010600030101010101" pitchFamily="2" charset="-122"/>
              </a:rPr>
              <a:t>),2013</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38</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05</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1168-1172.</a:t>
            </a:r>
            <a:endParaRPr lang="zh-CN" altLang="en-US" sz="1600" dirty="0">
              <a:latin typeface="宋体" panose="02010600030101010101" pitchFamily="2" charset="-122"/>
              <a:ea typeface="宋体" panose="02010600030101010101" pitchFamily="2" charset="-122"/>
            </a:endParaRPr>
          </a:p>
        </p:txBody>
      </p:sp>
    </p:spTree>
  </p:cSld>
  <p:clrMapOvr>
    <a:masterClrMapping/>
  </p:clrMapOvr>
  <p:transition spd="slow"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4944618" y="742827"/>
            <a:ext cx="3429762" cy="584775"/>
          </a:xfrm>
          <a:prstGeom prst="rect">
            <a:avLst/>
          </a:prstGeom>
          <a:noFill/>
        </p:spPr>
        <p:txBody>
          <a:bodyPr wrap="square" rtlCol="0">
            <a:spAutoFit/>
          </a:bodyPr>
          <a:lstStyle/>
          <a:p>
            <a:r>
              <a:rPr lang="zh-CN" altLang="en-US" sz="3200" spc="300" dirty="0">
                <a:solidFill>
                  <a:schemeClr val="tx1">
                    <a:lumMod val="95000"/>
                    <a:lumOff val="5000"/>
                  </a:schemeClr>
                </a:solidFill>
                <a:latin typeface="+mj-ea"/>
                <a:ea typeface="+mj-ea"/>
              </a:rPr>
              <a:t>目录 </a:t>
            </a:r>
            <a:r>
              <a:rPr lang="en-US" altLang="zh-CN" sz="2000" spc="300" dirty="0">
                <a:solidFill>
                  <a:schemeClr val="tx1">
                    <a:lumMod val="95000"/>
                    <a:lumOff val="5000"/>
                  </a:schemeClr>
                </a:solidFill>
                <a:latin typeface="+mj-ea"/>
              </a:rPr>
              <a:t>CONTENTS</a:t>
            </a:r>
            <a:endParaRPr lang="zh-CN" altLang="en-US" sz="2000" spc="300" dirty="0">
              <a:solidFill>
                <a:schemeClr val="tx1">
                  <a:lumMod val="95000"/>
                  <a:lumOff val="5000"/>
                </a:schemeClr>
              </a:solidFill>
              <a:latin typeface="+mj-ea"/>
            </a:endParaRPr>
          </a:p>
        </p:txBody>
      </p:sp>
      <p:cxnSp>
        <p:nvCxnSpPr>
          <p:cNvPr id="43" name="直接连接符 42"/>
          <p:cNvCxnSpPr/>
          <p:nvPr/>
        </p:nvCxnSpPr>
        <p:spPr>
          <a:xfrm flipV="1">
            <a:off x="6096000" y="1353778"/>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465789" y="2927860"/>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2" name="文本框 21"/>
          <p:cNvSpPr txBox="1"/>
          <p:nvPr/>
        </p:nvSpPr>
        <p:spPr>
          <a:xfrm>
            <a:off x="1447106" y="2714224"/>
            <a:ext cx="497252"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1</a:t>
            </a:r>
            <a:endParaRPr lang="zh-CN" altLang="en-US" sz="4000" dirty="0">
              <a:solidFill>
                <a:schemeClr val="bg1"/>
              </a:solidFill>
              <a:latin typeface="+mn-ea"/>
              <a:cs typeface="Arial" panose="020B0604020202020204" pitchFamily="34" charset="0"/>
            </a:endParaRPr>
          </a:p>
        </p:txBody>
      </p:sp>
      <p:sp>
        <p:nvSpPr>
          <p:cNvPr id="23" name="Rectangle 70"/>
          <p:cNvSpPr>
            <a:spLocks noChangeArrowheads="1"/>
          </p:cNvSpPr>
          <p:nvPr/>
        </p:nvSpPr>
        <p:spPr bwMode="auto">
          <a:xfrm>
            <a:off x="414171" y="2203332"/>
            <a:ext cx="24884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3200" spc="600" noProof="1">
                <a:solidFill>
                  <a:schemeClr val="tx1">
                    <a:lumMod val="85000"/>
                    <a:lumOff val="15000"/>
                  </a:schemeClr>
                </a:solidFill>
                <a:latin typeface="+mj-ea"/>
                <a:ea typeface="+mj-ea"/>
                <a:cs typeface="Open Sans" panose="020B0606030504020204" pitchFamily="34" charset="0"/>
              </a:rPr>
              <a:t>背景介绍</a:t>
            </a:r>
          </a:p>
        </p:txBody>
      </p:sp>
      <p:sp>
        <p:nvSpPr>
          <p:cNvPr id="29" name="椭圆 28"/>
          <p:cNvSpPr/>
          <p:nvPr/>
        </p:nvSpPr>
        <p:spPr>
          <a:xfrm>
            <a:off x="3730800" y="3370382"/>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30" name="文本框 29"/>
          <p:cNvSpPr txBox="1"/>
          <p:nvPr/>
        </p:nvSpPr>
        <p:spPr>
          <a:xfrm>
            <a:off x="5849417" y="3215684"/>
            <a:ext cx="290501" cy="707886"/>
          </a:xfrm>
          <a:prstGeom prst="rect">
            <a:avLst/>
          </a:prstGeom>
          <a:noFill/>
        </p:spPr>
        <p:txBody>
          <a:bodyPr wrap="square" rtlCol="0">
            <a:spAutoFit/>
          </a:bodyPr>
          <a:lstStyle/>
          <a:p>
            <a:r>
              <a:rPr lang="en-US" altLang="zh-CN" sz="4000" dirty="0">
                <a:solidFill>
                  <a:schemeClr val="bg1"/>
                </a:solidFill>
                <a:latin typeface="+mn-ea"/>
                <a:cs typeface="Arial" panose="020B0604020202020204" pitchFamily="34" charset="0"/>
              </a:rPr>
              <a:t>2</a:t>
            </a:r>
            <a:endParaRPr lang="zh-CN" altLang="en-US" sz="4000" dirty="0">
              <a:solidFill>
                <a:schemeClr val="bg1"/>
              </a:solidFill>
              <a:latin typeface="+mn-ea"/>
              <a:cs typeface="Arial" panose="020B0604020202020204" pitchFamily="34" charset="0"/>
            </a:endParaRPr>
          </a:p>
        </p:txBody>
      </p:sp>
      <p:sp>
        <p:nvSpPr>
          <p:cNvPr id="31" name="Rectangle 70"/>
          <p:cNvSpPr>
            <a:spLocks noChangeArrowheads="1"/>
          </p:cNvSpPr>
          <p:nvPr/>
        </p:nvSpPr>
        <p:spPr bwMode="auto">
          <a:xfrm>
            <a:off x="3273502" y="2495719"/>
            <a:ext cx="19984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3200" spc="300" noProof="1">
                <a:solidFill>
                  <a:schemeClr val="tx1">
                    <a:lumMod val="85000"/>
                    <a:lumOff val="15000"/>
                  </a:schemeClr>
                </a:solidFill>
                <a:latin typeface="+mj-ea"/>
                <a:ea typeface="+mj-ea"/>
                <a:cs typeface="Open Sans" panose="020B0606030504020204" pitchFamily="34" charset="0"/>
              </a:rPr>
              <a:t>研究内容</a:t>
            </a:r>
          </a:p>
        </p:txBody>
      </p:sp>
      <p:cxnSp>
        <p:nvCxnSpPr>
          <p:cNvPr id="38" name="直接连接符 37"/>
          <p:cNvCxnSpPr/>
          <p:nvPr/>
        </p:nvCxnSpPr>
        <p:spPr>
          <a:xfrm flipV="1">
            <a:off x="4116000" y="1360622"/>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76000" y="1350462"/>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0470255" y="2994231"/>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6" name="文本框 55"/>
          <p:cNvSpPr txBox="1"/>
          <p:nvPr/>
        </p:nvSpPr>
        <p:spPr>
          <a:xfrm>
            <a:off x="10424068" y="2868751"/>
            <a:ext cx="486030"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4</a:t>
            </a:r>
            <a:endParaRPr lang="zh-CN" altLang="en-US" sz="4000" dirty="0">
              <a:solidFill>
                <a:schemeClr val="bg1"/>
              </a:solidFill>
              <a:latin typeface="+mn-ea"/>
              <a:cs typeface="Arial" panose="020B0604020202020204" pitchFamily="34" charset="0"/>
            </a:endParaRPr>
          </a:p>
        </p:txBody>
      </p:sp>
      <p:sp>
        <p:nvSpPr>
          <p:cNvPr id="57" name="Rectangle 70"/>
          <p:cNvSpPr>
            <a:spLocks noChangeArrowheads="1"/>
          </p:cNvSpPr>
          <p:nvPr/>
        </p:nvSpPr>
        <p:spPr bwMode="auto">
          <a:xfrm>
            <a:off x="9639657" y="2301571"/>
            <a:ext cx="20175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3200" spc="300" noProof="1">
                <a:solidFill>
                  <a:schemeClr val="tx1">
                    <a:lumMod val="85000"/>
                    <a:lumOff val="15000"/>
                  </a:schemeClr>
                </a:solidFill>
                <a:latin typeface="+mj-ea"/>
                <a:ea typeface="+mj-ea"/>
                <a:cs typeface="Open Sans" panose="020B0606030504020204" pitchFamily="34" charset="0"/>
              </a:rPr>
              <a:t>论文总结</a:t>
            </a:r>
            <a:endParaRPr lang="en-US" altLang="zh-CN" sz="3200" spc="300" noProof="1">
              <a:solidFill>
                <a:schemeClr val="tx1">
                  <a:lumMod val="85000"/>
                  <a:lumOff val="15000"/>
                </a:schemeClr>
              </a:solidFill>
              <a:latin typeface="+mj-ea"/>
              <a:ea typeface="+mj-ea"/>
              <a:cs typeface="Open Sans" panose="020B0606030504020204" pitchFamily="34" charset="0"/>
            </a:endParaRPr>
          </a:p>
        </p:txBody>
      </p:sp>
      <p:sp>
        <p:nvSpPr>
          <p:cNvPr id="16" name="文本框 15">
            <a:extLst>
              <a:ext uri="{FF2B5EF4-FFF2-40B4-BE49-F238E27FC236}">
                <a16:creationId xmlns:a16="http://schemas.microsoft.com/office/drawing/2014/main" id="{1BB411B4-3A42-44BC-A3C3-2A9664ABB40A}"/>
              </a:ext>
            </a:extLst>
          </p:cNvPr>
          <p:cNvSpPr txBox="1"/>
          <p:nvPr/>
        </p:nvSpPr>
        <p:spPr>
          <a:xfrm>
            <a:off x="3687018" y="3215684"/>
            <a:ext cx="486030"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2</a:t>
            </a:r>
            <a:endParaRPr lang="zh-CN" altLang="en-US" sz="4000" dirty="0">
              <a:solidFill>
                <a:schemeClr val="bg1"/>
              </a:solidFill>
              <a:latin typeface="+mn-ea"/>
              <a:cs typeface="Arial" panose="020B0604020202020204" pitchFamily="34" charset="0"/>
            </a:endParaRPr>
          </a:p>
        </p:txBody>
      </p:sp>
      <p:sp>
        <p:nvSpPr>
          <p:cNvPr id="17" name="Rectangle 70">
            <a:extLst>
              <a:ext uri="{FF2B5EF4-FFF2-40B4-BE49-F238E27FC236}">
                <a16:creationId xmlns:a16="http://schemas.microsoft.com/office/drawing/2014/main" id="{23A5DF85-0ADA-4428-AC45-86AE8EB70276}"/>
              </a:ext>
            </a:extLst>
          </p:cNvPr>
          <p:cNvSpPr>
            <a:spLocks noChangeArrowheads="1"/>
          </p:cNvSpPr>
          <p:nvPr/>
        </p:nvSpPr>
        <p:spPr bwMode="auto">
          <a:xfrm>
            <a:off x="5852568" y="2409456"/>
            <a:ext cx="33162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3200" spc="300" noProof="1">
                <a:solidFill>
                  <a:schemeClr val="tx1">
                    <a:lumMod val="85000"/>
                    <a:lumOff val="15000"/>
                  </a:schemeClr>
                </a:solidFill>
                <a:latin typeface="+mj-ea"/>
                <a:ea typeface="+mj-ea"/>
                <a:cs typeface="Open Sans" panose="020B0606030504020204" pitchFamily="34" charset="0"/>
              </a:rPr>
              <a:t>现阶段工作内容</a:t>
            </a:r>
          </a:p>
        </p:txBody>
      </p:sp>
      <p:sp>
        <p:nvSpPr>
          <p:cNvPr id="18" name="文本框 17">
            <a:extLst>
              <a:ext uri="{FF2B5EF4-FFF2-40B4-BE49-F238E27FC236}">
                <a16:creationId xmlns:a16="http://schemas.microsoft.com/office/drawing/2014/main" id="{8F9E0883-EF65-4EEC-ACDE-A423287BCB82}"/>
              </a:ext>
            </a:extLst>
          </p:cNvPr>
          <p:cNvSpPr txBox="1"/>
          <p:nvPr/>
        </p:nvSpPr>
        <p:spPr>
          <a:xfrm>
            <a:off x="8682755" y="3916817"/>
            <a:ext cx="486030"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4</a:t>
            </a:r>
            <a:endParaRPr lang="zh-CN" altLang="en-US" sz="4000" dirty="0">
              <a:solidFill>
                <a:schemeClr val="bg1"/>
              </a:solidFill>
              <a:latin typeface="+mn-ea"/>
              <a:cs typeface="Arial" panose="020B0604020202020204" pitchFamily="34" charset="0"/>
            </a:endParaRPr>
          </a:p>
        </p:txBody>
      </p:sp>
      <p:sp>
        <p:nvSpPr>
          <p:cNvPr id="24" name="椭圆 23">
            <a:extLst>
              <a:ext uri="{FF2B5EF4-FFF2-40B4-BE49-F238E27FC236}">
                <a16:creationId xmlns:a16="http://schemas.microsoft.com/office/drawing/2014/main" id="{FA05918F-0255-4F8D-BE80-9ED675056AD0}"/>
              </a:ext>
            </a:extLst>
          </p:cNvPr>
          <p:cNvSpPr/>
          <p:nvPr/>
        </p:nvSpPr>
        <p:spPr>
          <a:xfrm>
            <a:off x="6900494" y="3077294"/>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5" name="文本框 24">
            <a:extLst>
              <a:ext uri="{FF2B5EF4-FFF2-40B4-BE49-F238E27FC236}">
                <a16:creationId xmlns:a16="http://schemas.microsoft.com/office/drawing/2014/main" id="{55934E30-4370-4651-86BB-0AC0A5280EC8}"/>
              </a:ext>
            </a:extLst>
          </p:cNvPr>
          <p:cNvSpPr txBox="1"/>
          <p:nvPr/>
        </p:nvSpPr>
        <p:spPr>
          <a:xfrm>
            <a:off x="6862663" y="2935073"/>
            <a:ext cx="486030"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3</a:t>
            </a:r>
            <a:endParaRPr lang="zh-CN" altLang="en-US" sz="4000" dirty="0">
              <a:solidFill>
                <a:schemeClr val="bg1"/>
              </a:solidFill>
              <a:latin typeface="+mn-ea"/>
              <a:cs typeface="Arial" panose="020B0604020202020204" pitchFamily="34" charset="0"/>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xit" presetSubtype="2" fill="hold" nodeType="withEffect">
                                  <p:stCondLst>
                                    <p:cond delay="200"/>
                                  </p:stCondLst>
                                  <p:childTnLst>
                                    <p:animEffect transition="out" filter="wipe(right)">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par>
                                <p:cTn id="14" presetID="22" presetClass="exit" presetSubtype="8" fill="hold" nodeType="withEffect">
                                  <p:stCondLst>
                                    <p:cond delay="200"/>
                                  </p:stCondLst>
                                  <p:childTnLst>
                                    <p:animEffect transition="out" filter="wipe(left)">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par>
                                <p:cTn id="17" presetID="53" presetClass="entr" presetSubtype="16" fill="hold" grpId="0" nodeType="withEffect">
                                  <p:stCondLst>
                                    <p:cond delay="200"/>
                                  </p:stCondLst>
                                  <p:iterate type="lt">
                                    <p:tmPct val="10000"/>
                                  </p:iterate>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childTnLst>
                          </p:cTn>
                        </p:par>
                        <p:par>
                          <p:cTn id="22" fill="hold">
                            <p:stCondLst>
                              <p:cond delay="0"/>
                            </p:stCondLst>
                            <p:childTnLst>
                              <p:par>
                                <p:cTn id="23" presetID="18" presetClass="entr" presetSubtype="12"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childTnLst>
                          </p:cTn>
                        </p:par>
                        <p:par>
                          <p:cTn id="31" fill="hold">
                            <p:stCondLst>
                              <p:cond delay="500"/>
                            </p:stCondLst>
                            <p:childTnLst>
                              <p:par>
                                <p:cTn id="32" presetID="47" presetClass="entr" presetSubtype="0" fill="hold" grpId="0" nodeType="afterEffect">
                                  <p:stCondLst>
                                    <p:cond delay="0"/>
                                  </p:stCondLst>
                                  <p:iterate type="lt">
                                    <p:tmPct val="10000"/>
                                  </p:iterate>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250"/>
                                        <p:tgtEl>
                                          <p:spTgt spid="23">
                                            <p:txEl>
                                              <p:pRg st="0" end="0"/>
                                            </p:txEl>
                                          </p:spTgt>
                                        </p:tgtEl>
                                      </p:cBhvr>
                                    </p:animEffect>
                                    <p:anim calcmode="lin" valueType="num">
                                      <p:cBhvr>
                                        <p:cTn id="35" dur="25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25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825"/>
                            </p:stCondLst>
                            <p:childTnLst>
                              <p:par>
                                <p:cTn id="38" presetID="18" presetClass="entr" presetSubtype="12"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strips(downLeft)">
                                      <p:cBhvr>
                                        <p:cTn id="40" dur="500"/>
                                        <p:tgtEl>
                                          <p:spTgt spid="29"/>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childTnLst>
                          </p:cTn>
                        </p:par>
                        <p:par>
                          <p:cTn id="46" fill="hold">
                            <p:stCondLst>
                              <p:cond delay="1325"/>
                            </p:stCondLst>
                            <p:childTnLst>
                              <p:par>
                                <p:cTn id="47" presetID="47" presetClass="entr" presetSubtype="0" fill="hold" grpId="0" nodeType="afterEffect">
                                  <p:stCondLst>
                                    <p:cond delay="0"/>
                                  </p:stCondLst>
                                  <p:iterate type="lt">
                                    <p:tmPct val="10000"/>
                                  </p:iterate>
                                  <p:childTnLst>
                                    <p:set>
                                      <p:cBhvr>
                                        <p:cTn id="48" dur="1" fill="hold">
                                          <p:stCondLst>
                                            <p:cond delay="0"/>
                                          </p:stCondLst>
                                        </p:cTn>
                                        <p:tgtEl>
                                          <p:spTgt spid="31">
                                            <p:txEl>
                                              <p:pRg st="0" end="0"/>
                                            </p:txEl>
                                          </p:spTgt>
                                        </p:tgtEl>
                                        <p:attrNameLst>
                                          <p:attrName>style.visibility</p:attrName>
                                        </p:attrNameLst>
                                      </p:cBhvr>
                                      <p:to>
                                        <p:strVal val="visible"/>
                                      </p:to>
                                    </p:set>
                                    <p:animEffect transition="in" filter="fade">
                                      <p:cBhvr>
                                        <p:cTn id="49" dur="250"/>
                                        <p:tgtEl>
                                          <p:spTgt spid="31">
                                            <p:txEl>
                                              <p:pRg st="0" end="0"/>
                                            </p:txEl>
                                          </p:spTgt>
                                        </p:tgtEl>
                                      </p:cBhvr>
                                    </p:animEffect>
                                    <p:anim calcmode="lin" valueType="num">
                                      <p:cBhvr>
                                        <p:cTn id="50" dur="25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1" dur="25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1650"/>
                            </p:stCondLst>
                            <p:childTnLst>
                              <p:par>
                                <p:cTn id="53" presetID="18" presetClass="entr" presetSubtype="12"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strips(downLeft)">
                                      <p:cBhvr>
                                        <p:cTn id="55" dur="500"/>
                                        <p:tgtEl>
                                          <p:spTgt spid="5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500" fill="hold"/>
                                        <p:tgtEl>
                                          <p:spTgt spid="56"/>
                                        </p:tgtEl>
                                        <p:attrNameLst>
                                          <p:attrName>ppt_w</p:attrName>
                                        </p:attrNameLst>
                                      </p:cBhvr>
                                      <p:tavLst>
                                        <p:tav tm="0">
                                          <p:val>
                                            <p:fltVal val="0"/>
                                          </p:val>
                                        </p:tav>
                                        <p:tav tm="100000">
                                          <p:val>
                                            <p:strVal val="#ppt_w"/>
                                          </p:val>
                                        </p:tav>
                                      </p:tavLst>
                                    </p:anim>
                                    <p:anim calcmode="lin" valueType="num">
                                      <p:cBhvr>
                                        <p:cTn id="59" dur="500" fill="hold"/>
                                        <p:tgtEl>
                                          <p:spTgt spid="56"/>
                                        </p:tgtEl>
                                        <p:attrNameLst>
                                          <p:attrName>ppt_h</p:attrName>
                                        </p:attrNameLst>
                                      </p:cBhvr>
                                      <p:tavLst>
                                        <p:tav tm="0">
                                          <p:val>
                                            <p:fltVal val="0"/>
                                          </p:val>
                                        </p:tav>
                                        <p:tav tm="100000">
                                          <p:val>
                                            <p:strVal val="#ppt_h"/>
                                          </p:val>
                                        </p:tav>
                                      </p:tavLst>
                                    </p:anim>
                                    <p:animEffect transition="in" filter="fade">
                                      <p:cBhvr>
                                        <p:cTn id="60" dur="500"/>
                                        <p:tgtEl>
                                          <p:spTgt spid="56"/>
                                        </p:tgtEl>
                                      </p:cBhvr>
                                    </p:animEffect>
                                  </p:childTnLst>
                                </p:cTn>
                              </p:par>
                            </p:childTnLst>
                          </p:cTn>
                        </p:par>
                        <p:par>
                          <p:cTn id="61" fill="hold">
                            <p:stCondLst>
                              <p:cond delay="2150"/>
                            </p:stCondLst>
                            <p:childTnLst>
                              <p:par>
                                <p:cTn id="62" presetID="47" presetClass="entr" presetSubtype="0" fill="hold" grpId="0" nodeType="afterEffect">
                                  <p:stCondLst>
                                    <p:cond delay="0"/>
                                  </p:stCondLst>
                                  <p:iterate type="lt">
                                    <p:tmPct val="10000"/>
                                  </p:iterate>
                                  <p:childTnLst>
                                    <p:set>
                                      <p:cBhvr>
                                        <p:cTn id="63" dur="1" fill="hold">
                                          <p:stCondLst>
                                            <p:cond delay="0"/>
                                          </p:stCondLst>
                                        </p:cTn>
                                        <p:tgtEl>
                                          <p:spTgt spid="57">
                                            <p:txEl>
                                              <p:pRg st="0" end="0"/>
                                            </p:txEl>
                                          </p:spTgt>
                                        </p:tgtEl>
                                        <p:attrNameLst>
                                          <p:attrName>style.visibility</p:attrName>
                                        </p:attrNameLst>
                                      </p:cBhvr>
                                      <p:to>
                                        <p:strVal val="visible"/>
                                      </p:to>
                                    </p:set>
                                    <p:animEffect transition="in" filter="fade">
                                      <p:cBhvr>
                                        <p:cTn id="64" dur="250"/>
                                        <p:tgtEl>
                                          <p:spTgt spid="57">
                                            <p:txEl>
                                              <p:pRg st="0" end="0"/>
                                            </p:txEl>
                                          </p:spTgt>
                                        </p:tgtEl>
                                      </p:cBhvr>
                                    </p:animEffect>
                                    <p:anim calcmode="lin" valueType="num">
                                      <p:cBhvr>
                                        <p:cTn id="65" dur="25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66" dur="250" fill="hold"/>
                                        <p:tgtEl>
                                          <p:spTgt spid="57">
                                            <p:txEl>
                                              <p:pRg st="0" end="0"/>
                                            </p:txEl>
                                          </p:spTgt>
                                        </p:tgtEl>
                                        <p:attrNameLst>
                                          <p:attrName>ppt_y</p:attrName>
                                        </p:attrNameLst>
                                      </p:cBhvr>
                                      <p:tavLst>
                                        <p:tav tm="0">
                                          <p:val>
                                            <p:strVal val="#ppt_y-.1"/>
                                          </p:val>
                                        </p:tav>
                                        <p:tav tm="100000">
                                          <p:val>
                                            <p:strVal val="#ppt_y"/>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par>
                          <p:cTn id="72" fill="hold">
                            <p:stCondLst>
                              <p:cond delay="2650"/>
                            </p:stCondLst>
                            <p:childTnLst>
                              <p:par>
                                <p:cTn id="73" presetID="47" presetClass="entr" presetSubtype="0" fill="hold" grpId="0" nodeType="afterEffect">
                                  <p:stCondLst>
                                    <p:cond delay="0"/>
                                  </p:stCondLst>
                                  <p:iterate type="lt">
                                    <p:tmPct val="10000"/>
                                  </p:iterate>
                                  <p:childTnLst>
                                    <p:set>
                                      <p:cBhvr>
                                        <p:cTn id="74" dur="1" fill="hold">
                                          <p:stCondLst>
                                            <p:cond delay="0"/>
                                          </p:stCondLst>
                                        </p:cTn>
                                        <p:tgtEl>
                                          <p:spTgt spid="17">
                                            <p:txEl>
                                              <p:pRg st="0" end="0"/>
                                            </p:txEl>
                                          </p:spTgt>
                                        </p:tgtEl>
                                        <p:attrNameLst>
                                          <p:attrName>style.visibility</p:attrName>
                                        </p:attrNameLst>
                                      </p:cBhvr>
                                      <p:to>
                                        <p:strVal val="visible"/>
                                      </p:to>
                                    </p:set>
                                    <p:animEffect transition="in" filter="fade">
                                      <p:cBhvr>
                                        <p:cTn id="75" dur="250"/>
                                        <p:tgtEl>
                                          <p:spTgt spid="17">
                                            <p:txEl>
                                              <p:pRg st="0" end="0"/>
                                            </p:txEl>
                                          </p:spTgt>
                                        </p:tgtEl>
                                      </p:cBhvr>
                                    </p:animEffect>
                                    <p:anim calcmode="lin" valueType="num">
                                      <p:cBhvr>
                                        <p:cTn id="76" dur="25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77" dur="250" fill="hold"/>
                                        <p:tgtEl>
                                          <p:spTgt spid="17">
                                            <p:txEl>
                                              <p:pRg st="0" end="0"/>
                                            </p:txEl>
                                          </p:spTgt>
                                        </p:tgtEl>
                                        <p:attrNameLst>
                                          <p:attrName>ppt_y</p:attrName>
                                        </p:attrNameLst>
                                      </p:cBhvr>
                                      <p:tavLst>
                                        <p:tav tm="0">
                                          <p:val>
                                            <p:strVal val="#ppt_y-.1"/>
                                          </p:val>
                                        </p:tav>
                                        <p:tav tm="100000">
                                          <p:val>
                                            <p:strVal val="#ppt_y"/>
                                          </p:val>
                                        </p:tav>
                                      </p:tavLst>
                                    </p:anim>
                                  </p:childTnLst>
                                </p:cTn>
                              </p:par>
                              <p:par>
                                <p:cTn id="78" presetID="53" presetClass="entr" presetSubtype="16"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p:cTn id="80" dur="500" fill="hold"/>
                                        <p:tgtEl>
                                          <p:spTgt spid="18"/>
                                        </p:tgtEl>
                                        <p:attrNameLst>
                                          <p:attrName>ppt_w</p:attrName>
                                        </p:attrNameLst>
                                      </p:cBhvr>
                                      <p:tavLst>
                                        <p:tav tm="0">
                                          <p:val>
                                            <p:fltVal val="0"/>
                                          </p:val>
                                        </p:tav>
                                        <p:tav tm="100000">
                                          <p:val>
                                            <p:strVal val="#ppt_w"/>
                                          </p:val>
                                        </p:tav>
                                      </p:tavLst>
                                    </p:anim>
                                    <p:anim calcmode="lin" valueType="num">
                                      <p:cBhvr>
                                        <p:cTn id="81" dur="500" fill="hold"/>
                                        <p:tgtEl>
                                          <p:spTgt spid="18"/>
                                        </p:tgtEl>
                                        <p:attrNameLst>
                                          <p:attrName>ppt_h</p:attrName>
                                        </p:attrNameLst>
                                      </p:cBhvr>
                                      <p:tavLst>
                                        <p:tav tm="0">
                                          <p:val>
                                            <p:fltVal val="0"/>
                                          </p:val>
                                        </p:tav>
                                        <p:tav tm="100000">
                                          <p:val>
                                            <p:strVal val="#ppt_h"/>
                                          </p:val>
                                        </p:tav>
                                      </p:tavLst>
                                    </p:anim>
                                    <p:animEffect transition="in" filter="fade">
                                      <p:cBhvr>
                                        <p:cTn id="82" dur="500"/>
                                        <p:tgtEl>
                                          <p:spTgt spid="18"/>
                                        </p:tgtEl>
                                      </p:cBhvr>
                                    </p:animEffect>
                                  </p:childTnLst>
                                </p:cTn>
                              </p:par>
                            </p:childTnLst>
                          </p:cTn>
                        </p:par>
                        <p:par>
                          <p:cTn id="83" fill="hold">
                            <p:stCondLst>
                              <p:cond delay="3150"/>
                            </p:stCondLst>
                            <p:childTnLst>
                              <p:par>
                                <p:cTn id="84" presetID="18" presetClass="entr" presetSubtype="12"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strips(downLeft)">
                                      <p:cBhvr>
                                        <p:cTn id="86" dur="500"/>
                                        <p:tgtEl>
                                          <p:spTgt spid="24"/>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p:cTn id="89" dur="500" fill="hold"/>
                                        <p:tgtEl>
                                          <p:spTgt spid="25"/>
                                        </p:tgtEl>
                                        <p:attrNameLst>
                                          <p:attrName>ppt_w</p:attrName>
                                        </p:attrNameLst>
                                      </p:cBhvr>
                                      <p:tavLst>
                                        <p:tav tm="0">
                                          <p:val>
                                            <p:fltVal val="0"/>
                                          </p:val>
                                        </p:tav>
                                        <p:tav tm="100000">
                                          <p:val>
                                            <p:strVal val="#ppt_w"/>
                                          </p:val>
                                        </p:tav>
                                      </p:tavLst>
                                    </p:anim>
                                    <p:anim calcmode="lin" valueType="num">
                                      <p:cBhvr>
                                        <p:cTn id="90" dur="500" fill="hold"/>
                                        <p:tgtEl>
                                          <p:spTgt spid="25"/>
                                        </p:tgtEl>
                                        <p:attrNameLst>
                                          <p:attrName>ppt_h</p:attrName>
                                        </p:attrNameLst>
                                      </p:cBhvr>
                                      <p:tavLst>
                                        <p:tav tm="0">
                                          <p:val>
                                            <p:fltVal val="0"/>
                                          </p:val>
                                        </p:tav>
                                        <p:tav tm="100000">
                                          <p:val>
                                            <p:strVal val="#ppt_h"/>
                                          </p:val>
                                        </p:tav>
                                      </p:tavLst>
                                    </p:anim>
                                    <p:animEffect transition="in" filter="fade">
                                      <p:cBhvr>
                                        <p:cTn id="9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1" grpId="0" animBg="1"/>
      <p:bldP spid="22" grpId="0"/>
      <p:bldP spid="23" grpId="0" build="p"/>
      <p:bldP spid="29" grpId="0" animBg="1"/>
      <p:bldP spid="30" grpId="0"/>
      <p:bldP spid="31" grpId="0" build="p"/>
      <p:bldP spid="55" grpId="0" animBg="1"/>
      <p:bldP spid="56" grpId="0"/>
      <p:bldP spid="57" grpId="0" build="p"/>
      <p:bldP spid="16" grpId="0"/>
      <p:bldP spid="17" grpId="0" build="p"/>
      <p:bldP spid="18" grpId="0"/>
      <p:bldP spid="24" grpId="0" animBg="1"/>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181577" y="1368486"/>
            <a:ext cx="6172835" cy="398780"/>
          </a:xfrm>
          <a:prstGeom prst="rect">
            <a:avLst/>
          </a:prstGeom>
          <a:noFill/>
        </p:spPr>
        <p:txBody>
          <a:bodyPr wrap="square" rtlCol="0">
            <a:spAutoFit/>
          </a:bodyPr>
          <a:lstStyle/>
          <a:p>
            <a:r>
              <a:rPr lang="zh-CN" altLang="en-US" sz="2000" b="1" dirty="0">
                <a:latin typeface="等线 (正文)" charset="0"/>
                <a:cs typeface="等线 (正文)" charset="0"/>
              </a:rPr>
              <a:t>回声隐藏法（</a:t>
            </a:r>
            <a:r>
              <a:rPr lang="en-US" altLang="zh-CN" sz="2000" b="1" dirty="0">
                <a:latin typeface="等线 (正文)" charset="0"/>
                <a:cs typeface="等线 (正文)" charset="0"/>
              </a:rPr>
              <a:t>Echo Hiding</a:t>
            </a:r>
            <a:r>
              <a:rPr lang="zh-CN" altLang="en-US" sz="2000" b="1" dirty="0">
                <a:latin typeface="等线 (正文)" charset="0"/>
                <a:cs typeface="等线 (正文)" charset="0"/>
              </a:rPr>
              <a:t>）</a:t>
            </a:r>
          </a:p>
        </p:txBody>
      </p:sp>
      <p:grpSp>
        <p:nvGrpSpPr>
          <p:cNvPr id="23" name="组合 22"/>
          <p:cNvGrpSpPr/>
          <p:nvPr/>
        </p:nvGrpSpPr>
        <p:grpSpPr>
          <a:xfrm>
            <a:off x="1101435" y="1886560"/>
            <a:ext cx="5711190" cy="3898882"/>
            <a:chOff x="1101435" y="1886560"/>
            <a:chExt cx="5711190" cy="3898882"/>
          </a:xfrm>
        </p:grpSpPr>
        <p:sp>
          <p:nvSpPr>
            <p:cNvPr id="2" name="矩形 1"/>
            <p:cNvSpPr/>
            <p:nvPr/>
          </p:nvSpPr>
          <p:spPr>
            <a:xfrm>
              <a:off x="1101435" y="2130765"/>
              <a:ext cx="1786890" cy="650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原始音频数据</a:t>
              </a:r>
            </a:p>
          </p:txBody>
        </p:sp>
        <p:sp>
          <p:nvSpPr>
            <p:cNvPr id="3" name="流程图: 接点 2"/>
            <p:cNvSpPr/>
            <p:nvPr/>
          </p:nvSpPr>
          <p:spPr>
            <a:xfrm>
              <a:off x="5372098" y="2133879"/>
              <a:ext cx="924791" cy="644237"/>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相加</a:t>
              </a:r>
            </a:p>
          </p:txBody>
        </p:sp>
        <p:sp>
          <p:nvSpPr>
            <p:cNvPr id="4" name="右箭头 3"/>
            <p:cNvSpPr/>
            <p:nvPr/>
          </p:nvSpPr>
          <p:spPr>
            <a:xfrm>
              <a:off x="3023754" y="2213681"/>
              <a:ext cx="2113645" cy="48463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01041" y="1886560"/>
              <a:ext cx="987969" cy="399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分段</a:t>
              </a:r>
            </a:p>
          </p:txBody>
        </p:sp>
        <p:sp>
          <p:nvSpPr>
            <p:cNvPr id="12" name="矩形 11"/>
            <p:cNvSpPr/>
            <p:nvPr/>
          </p:nvSpPr>
          <p:spPr>
            <a:xfrm>
              <a:off x="3553513" y="3632187"/>
              <a:ext cx="1163437" cy="5083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衰减</a:t>
              </a:r>
            </a:p>
          </p:txBody>
        </p:sp>
        <p:sp>
          <p:nvSpPr>
            <p:cNvPr id="6" name="下箭头 5"/>
            <p:cNvSpPr/>
            <p:nvPr/>
          </p:nvSpPr>
          <p:spPr>
            <a:xfrm>
              <a:off x="3862464" y="2729913"/>
              <a:ext cx="484632" cy="83916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544186" y="5202085"/>
              <a:ext cx="1163437" cy="5083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延时</a:t>
              </a:r>
            </a:p>
          </p:txBody>
        </p:sp>
        <p:sp>
          <p:nvSpPr>
            <p:cNvPr id="15" name="矩形 14"/>
            <p:cNvSpPr/>
            <p:nvPr/>
          </p:nvSpPr>
          <p:spPr>
            <a:xfrm>
              <a:off x="1101435" y="5131024"/>
              <a:ext cx="1786890" cy="650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二进制随机比特流</a:t>
              </a:r>
            </a:p>
          </p:txBody>
        </p:sp>
        <p:sp>
          <p:nvSpPr>
            <p:cNvPr id="7" name="右箭头 6"/>
            <p:cNvSpPr/>
            <p:nvPr/>
          </p:nvSpPr>
          <p:spPr>
            <a:xfrm>
              <a:off x="2992280" y="5217117"/>
              <a:ext cx="483247" cy="47827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025735" y="5134977"/>
              <a:ext cx="1786890" cy="650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段组合</a:t>
              </a:r>
            </a:p>
          </p:txBody>
        </p:sp>
        <p:sp>
          <p:nvSpPr>
            <p:cNvPr id="16" name="下箭头 15"/>
            <p:cNvSpPr/>
            <p:nvPr/>
          </p:nvSpPr>
          <p:spPr>
            <a:xfrm>
              <a:off x="5592177" y="2858369"/>
              <a:ext cx="484632" cy="212444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3892915" y="4274004"/>
              <a:ext cx="484632" cy="83916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17195566">
              <a:off x="3896193" y="3740976"/>
              <a:ext cx="2375153" cy="48463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2355306" y="6037794"/>
            <a:ext cx="320344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a:t>
            </a:r>
            <a:r>
              <a:rPr lang="en-US" altLang="zh-CN" dirty="0">
                <a:latin typeface="宋体" panose="02010600030101010101" pitchFamily="2" charset="-122"/>
                <a:ea typeface="宋体" panose="02010600030101010101" pitchFamily="2" charset="-122"/>
              </a:rPr>
              <a:t>2-6 </a:t>
            </a:r>
            <a:r>
              <a:rPr lang="zh-CN" altLang="en-US" dirty="0">
                <a:latin typeface="宋体" panose="02010600030101010101" pitchFamily="2" charset="-122"/>
                <a:ea typeface="宋体" panose="02010600030101010101" pitchFamily="2" charset="-122"/>
              </a:rPr>
              <a:t>回声隐藏信息嵌入过程</a:t>
            </a:r>
          </a:p>
        </p:txBody>
      </p:sp>
      <p:grpSp>
        <p:nvGrpSpPr>
          <p:cNvPr id="29" name="组合 28"/>
          <p:cNvGrpSpPr/>
          <p:nvPr/>
        </p:nvGrpSpPr>
        <p:grpSpPr>
          <a:xfrm>
            <a:off x="8336526" y="2130765"/>
            <a:ext cx="1859627" cy="3294416"/>
            <a:chOff x="8138902" y="2130765"/>
            <a:chExt cx="1859627" cy="3294416"/>
          </a:xfrm>
        </p:grpSpPr>
        <p:sp>
          <p:nvSpPr>
            <p:cNvPr id="24" name="矩形 23"/>
            <p:cNvSpPr/>
            <p:nvPr/>
          </p:nvSpPr>
          <p:spPr>
            <a:xfrm>
              <a:off x="8138902" y="2130765"/>
              <a:ext cx="1786890" cy="650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嵌入信息后的音频</a:t>
              </a:r>
            </a:p>
          </p:txBody>
        </p:sp>
        <p:sp>
          <p:nvSpPr>
            <p:cNvPr id="25" name="矩形 24"/>
            <p:cNvSpPr/>
            <p:nvPr/>
          </p:nvSpPr>
          <p:spPr>
            <a:xfrm>
              <a:off x="8138902" y="3490065"/>
              <a:ext cx="1786890" cy="650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倒谱分析</a:t>
              </a:r>
            </a:p>
          </p:txBody>
        </p:sp>
        <p:sp>
          <p:nvSpPr>
            <p:cNvPr id="26" name="矩形 25"/>
            <p:cNvSpPr/>
            <p:nvPr/>
          </p:nvSpPr>
          <p:spPr>
            <a:xfrm>
              <a:off x="8211639" y="4774716"/>
              <a:ext cx="1786890" cy="650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嵌入的比特流</a:t>
              </a:r>
            </a:p>
          </p:txBody>
        </p:sp>
        <p:sp>
          <p:nvSpPr>
            <p:cNvPr id="27" name="下箭头 26"/>
            <p:cNvSpPr/>
            <p:nvPr/>
          </p:nvSpPr>
          <p:spPr>
            <a:xfrm>
              <a:off x="8790031" y="2937010"/>
              <a:ext cx="484632" cy="4719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a:off x="8790031" y="4221661"/>
              <a:ext cx="484632" cy="4719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7354412" y="6037794"/>
            <a:ext cx="3823854" cy="369332"/>
          </a:xfrm>
          <a:prstGeom prst="rect">
            <a:avLst/>
          </a:prstGeom>
          <a:noFill/>
        </p:spPr>
        <p:txBody>
          <a:bodyPr wrap="square" rtlCol="0">
            <a:spAutoFit/>
          </a:bodyPr>
          <a:lstStyle/>
          <a:p>
            <a:r>
              <a:rPr lang="zh-CN" altLang="en-US" dirty="0"/>
              <a:t>图</a:t>
            </a:r>
            <a:r>
              <a:rPr lang="en-US" altLang="zh-CN" dirty="0"/>
              <a:t>2-7 </a:t>
            </a:r>
            <a:r>
              <a:rPr lang="zh-CN" altLang="en-US" dirty="0"/>
              <a:t>回声隐藏信息提取过程</a:t>
            </a:r>
          </a:p>
        </p:txBody>
      </p:sp>
      <p:sp>
        <p:nvSpPr>
          <p:cNvPr id="32" name="文本框 31"/>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数字音频水印算法-时域</a:t>
            </a:r>
          </a:p>
        </p:txBody>
      </p:sp>
    </p:spTree>
  </p:cSld>
  <p:clrMapOvr>
    <a:masterClrMapping/>
  </p:clrMapOvr>
  <p:transition spd="slow" advTm="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181577" y="1368486"/>
            <a:ext cx="790007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基于扩频（</a:t>
            </a:r>
            <a:r>
              <a:rPr lang="en-US" altLang="zh-CN" sz="2400" b="1" dirty="0">
                <a:latin typeface="微软雅黑" panose="020B0503020204020204" pitchFamily="34" charset="-122"/>
                <a:ea typeface="微软雅黑" panose="020B0503020204020204" pitchFamily="34" charset="-122"/>
              </a:rPr>
              <a:t>Spread Spectrum</a:t>
            </a:r>
            <a:r>
              <a:rPr lang="zh-CN" altLang="en-US" sz="2400" b="1" dirty="0">
                <a:latin typeface="微软雅黑" panose="020B0503020204020204" pitchFamily="34" charset="-122"/>
                <a:ea typeface="微软雅黑" panose="020B0503020204020204" pitchFamily="34" charset="-122"/>
              </a:rPr>
              <a:t>）的数字音频水印算法</a:t>
            </a:r>
          </a:p>
        </p:txBody>
      </p:sp>
      <p:sp>
        <p:nvSpPr>
          <p:cNvPr id="63" name="文本框 62"/>
          <p:cNvSpPr txBox="1"/>
          <p:nvPr/>
        </p:nvSpPr>
        <p:spPr>
          <a:xfrm>
            <a:off x="3657600" y="5671237"/>
            <a:ext cx="4562013" cy="369332"/>
          </a:xfrm>
          <a:prstGeom prst="rect">
            <a:avLst/>
          </a:prstGeom>
          <a:noFill/>
        </p:spPr>
        <p:txBody>
          <a:bodyPr wrap="square" rtlCol="0">
            <a:spAutoFit/>
          </a:bodyPr>
          <a:lstStyle/>
          <a:p>
            <a:r>
              <a:rPr lang="zh-CN" altLang="en-US" dirty="0"/>
              <a:t>图</a:t>
            </a:r>
            <a:r>
              <a:rPr lang="en-US" altLang="zh-CN" dirty="0"/>
              <a:t>2-8 </a:t>
            </a:r>
            <a:r>
              <a:rPr lang="zh-CN" altLang="en-US" dirty="0"/>
              <a:t>基于扩频的音频信息隐藏算法原理图</a:t>
            </a:r>
          </a:p>
        </p:txBody>
      </p:sp>
      <p:sp>
        <p:nvSpPr>
          <p:cNvPr id="64" name="文本框 63"/>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数字音频水印算法-频域</a:t>
            </a:r>
          </a:p>
        </p:txBody>
      </p:sp>
      <p:grpSp>
        <p:nvGrpSpPr>
          <p:cNvPr id="66" name="组合 65"/>
          <p:cNvGrpSpPr/>
          <p:nvPr/>
        </p:nvGrpSpPr>
        <p:grpSpPr>
          <a:xfrm>
            <a:off x="1330987" y="2359817"/>
            <a:ext cx="9942777" cy="2993134"/>
            <a:chOff x="1330987" y="2359817"/>
            <a:chExt cx="9942777" cy="2993134"/>
          </a:xfrm>
        </p:grpSpPr>
        <p:grpSp>
          <p:nvGrpSpPr>
            <p:cNvPr id="62" name="组合 61"/>
            <p:cNvGrpSpPr/>
            <p:nvPr/>
          </p:nvGrpSpPr>
          <p:grpSpPr>
            <a:xfrm>
              <a:off x="1330987" y="2469726"/>
              <a:ext cx="9942777" cy="2883225"/>
              <a:chOff x="1330987" y="2469726"/>
              <a:chExt cx="9942777" cy="2883225"/>
            </a:xfrm>
          </p:grpSpPr>
          <mc:AlternateContent xmlns:mc="http://schemas.openxmlformats.org/markup-compatibility/2006" xmlns:a14="http://schemas.microsoft.com/office/drawing/2010/main">
            <mc:Choice Requires="a14">
              <p:sp>
                <p:nvSpPr>
                  <p:cNvPr id="2" name="矩形 1"/>
                  <p:cNvSpPr/>
                  <p:nvPr/>
                </p:nvSpPr>
                <p:spPr>
                  <a:xfrm>
                    <a:off x="1370684" y="2542173"/>
                    <a:ext cx="269043" cy="422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𝑥</m:t>
                          </m:r>
                        </m:oMath>
                      </m:oMathPara>
                    </a14:m>
                    <a:endParaRPr lang="zh-CN" altLang="en-US" dirty="0">
                      <a:solidFill>
                        <a:schemeClr val="tx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370684" y="2542173"/>
                    <a:ext cx="269043" cy="422122"/>
                  </a:xfrm>
                  <a:prstGeom prst="rect">
                    <a:avLst/>
                  </a:prstGeom>
                  <a:blipFill>
                    <a:blip r:embed="rId3"/>
                    <a:stretch>
                      <a:fillRect l="-15217"/>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027725" y="3665917"/>
                    <a:ext cx="374988" cy="363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𝑑</m:t>
                          </m:r>
                        </m:oMath>
                      </m:oMathPara>
                    </a14:m>
                    <a:endParaRPr lang="zh-CN" altLang="en-US"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5027725" y="3665917"/>
                    <a:ext cx="374988" cy="363682"/>
                  </a:xfrm>
                  <a:prstGeom prst="rect">
                    <a:avLst/>
                  </a:prstGeom>
                  <a:blipFill>
                    <a:blip r:embed="rId4"/>
                    <a:stretch>
                      <a:fillRect l="-6349"/>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330987" y="4885360"/>
                    <a:ext cx="348435" cy="363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𝑚</m:t>
                          </m:r>
                        </m:oMath>
                      </m:oMathPara>
                    </a14:m>
                    <a:endParaRPr lang="zh-CN" altLang="en-US"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330987" y="4885360"/>
                    <a:ext cx="348435" cy="363682"/>
                  </a:xfrm>
                  <a:prstGeom prst="rect">
                    <a:avLst/>
                  </a:prstGeom>
                  <a:blipFill>
                    <a:blip r:embed="rId5"/>
                    <a:stretch>
                      <a:fillRect l="-10169"/>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006395" y="3730151"/>
                    <a:ext cx="350368" cy="363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𝑢</m:t>
                          </m:r>
                        </m:oMath>
                      </m:oMathPara>
                    </a14:m>
                    <a:endParaRPr lang="zh-CN" altLang="en-US" dirty="0">
                      <a:solidFill>
                        <a:schemeClr val="tx1"/>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7006395" y="3730151"/>
                    <a:ext cx="350368" cy="363682"/>
                  </a:xfrm>
                  <a:prstGeom prst="rect">
                    <a:avLst/>
                  </a:prstGeom>
                  <a:blipFill>
                    <a:blip r:embed="rId6"/>
                    <a:stretch>
                      <a:fillRect l="-1667"/>
                    </a:stretch>
                  </a:blipFill>
                  <a:ln>
                    <a:solidFill>
                      <a:schemeClr val="bg1"/>
                    </a:solidFill>
                  </a:ln>
                </p:spPr>
                <p:txBody>
                  <a:bodyPr/>
                  <a:lstStyle/>
                  <a:p>
                    <a:r>
                      <a:rPr lang="zh-CN" altLang="en-US">
                        <a:noFill/>
                      </a:rPr>
                      <a:t> </a:t>
                    </a:r>
                  </a:p>
                </p:txBody>
              </p:sp>
            </mc:Fallback>
          </mc:AlternateContent>
          <p:sp>
            <p:nvSpPr>
              <p:cNvPr id="3" name="矩形 2"/>
              <p:cNvSpPr/>
              <p:nvPr/>
            </p:nvSpPr>
            <p:spPr>
              <a:xfrm>
                <a:off x="2208783" y="2469726"/>
                <a:ext cx="1530928"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叠加嵌入</a:t>
                </a:r>
              </a:p>
            </p:txBody>
          </p:sp>
          <p:sp>
            <p:nvSpPr>
              <p:cNvPr id="15" name="矩形 14"/>
              <p:cNvSpPr/>
              <p:nvPr/>
            </p:nvSpPr>
            <p:spPr>
              <a:xfrm>
                <a:off x="4449755" y="2469726"/>
                <a:ext cx="1530928"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传输信道</a:t>
                </a:r>
              </a:p>
            </p:txBody>
          </p:sp>
          <p:sp>
            <p:nvSpPr>
              <p:cNvPr id="16" name="矩形 15"/>
              <p:cNvSpPr/>
              <p:nvPr/>
            </p:nvSpPr>
            <p:spPr>
              <a:xfrm>
                <a:off x="8808028" y="2469726"/>
                <a:ext cx="1530928"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判决</a:t>
                </a:r>
              </a:p>
            </p:txBody>
          </p:sp>
          <p:sp>
            <p:nvSpPr>
              <p:cNvPr id="17" name="矩形 16"/>
              <p:cNvSpPr/>
              <p:nvPr/>
            </p:nvSpPr>
            <p:spPr>
              <a:xfrm>
                <a:off x="6690727" y="2469726"/>
                <a:ext cx="1530928"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相关解扩</a:t>
                </a:r>
              </a:p>
            </p:txBody>
          </p:sp>
          <p:sp>
            <p:nvSpPr>
              <p:cNvPr id="18" name="矩形 17"/>
              <p:cNvSpPr/>
              <p:nvPr/>
            </p:nvSpPr>
            <p:spPr>
              <a:xfrm>
                <a:off x="2208783" y="3640594"/>
                <a:ext cx="1530928"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感知整型</a:t>
                </a:r>
              </a:p>
            </p:txBody>
          </p:sp>
          <p:sp>
            <p:nvSpPr>
              <p:cNvPr id="19" name="矩形 18"/>
              <p:cNvSpPr/>
              <p:nvPr/>
            </p:nvSpPr>
            <p:spPr>
              <a:xfrm>
                <a:off x="6688685" y="4781451"/>
                <a:ext cx="1530928"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扩频序列</a:t>
                </a:r>
              </a:p>
            </p:txBody>
          </p:sp>
          <p:sp>
            <p:nvSpPr>
              <p:cNvPr id="20" name="矩形 19"/>
              <p:cNvSpPr/>
              <p:nvPr/>
            </p:nvSpPr>
            <p:spPr>
              <a:xfrm>
                <a:off x="4448734" y="4781451"/>
                <a:ext cx="1530928"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扩频序列</a:t>
                </a:r>
              </a:p>
            </p:txBody>
          </p:sp>
          <p:sp>
            <p:nvSpPr>
              <p:cNvPr id="21" name="矩形 20"/>
              <p:cNvSpPr/>
              <p:nvPr/>
            </p:nvSpPr>
            <p:spPr>
              <a:xfrm>
                <a:off x="2208783" y="4781451"/>
                <a:ext cx="1530928"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扩频调制</a:t>
                </a:r>
              </a:p>
            </p:txBody>
          </p:sp>
          <p:cxnSp>
            <p:nvCxnSpPr>
              <p:cNvPr id="5" name="直接箭头连接符 4"/>
              <p:cNvCxnSpPr>
                <a:stCxn id="18" idx="0"/>
                <a:endCxn id="3" idx="2"/>
              </p:cNvCxnSpPr>
              <p:nvPr/>
            </p:nvCxnSpPr>
            <p:spPr>
              <a:xfrm flipV="1">
                <a:off x="2974247" y="3041226"/>
                <a:ext cx="0" cy="5993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3"/>
                  <p:cNvSpPr/>
                  <p:nvPr/>
                </p:nvSpPr>
                <p:spPr>
                  <a:xfrm>
                    <a:off x="3077002" y="3166904"/>
                    <a:ext cx="383171" cy="363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dirty="0" smtClean="0">
                              <a:solidFill>
                                <a:schemeClr val="tx1"/>
                              </a:solidFill>
                              <a:latin typeface="Cambria Math" panose="02040503050406030204" pitchFamily="18" charset="0"/>
                            </a:rPr>
                            <m:t>𝛼</m:t>
                          </m:r>
                        </m:oMath>
                      </m:oMathPara>
                    </a14:m>
                    <a:endParaRPr lang="zh-CN" altLang="en-US" dirty="0">
                      <a:solidFill>
                        <a:schemeClr val="tx1"/>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3077002" y="3166904"/>
                    <a:ext cx="383171" cy="363682"/>
                  </a:xfrm>
                  <a:prstGeom prst="rect">
                    <a:avLst/>
                  </a:prstGeom>
                  <a:blipFill>
                    <a:blip r:embed="rId7"/>
                    <a:stretch>
                      <a:fillRect/>
                    </a:stretch>
                  </a:blipFill>
                  <a:ln>
                    <a:solidFill>
                      <a:schemeClr val="bg1"/>
                    </a:solidFill>
                  </a:ln>
                </p:spPr>
                <p:txBody>
                  <a:bodyPr/>
                  <a:lstStyle/>
                  <a:p>
                    <a:r>
                      <a:rPr lang="zh-CN" altLang="en-US">
                        <a:noFill/>
                      </a:rPr>
                      <a:t> </a:t>
                    </a:r>
                  </a:p>
                </p:txBody>
              </p:sp>
            </mc:Fallback>
          </mc:AlternateContent>
          <p:cxnSp>
            <p:nvCxnSpPr>
              <p:cNvPr id="25" name="直接箭头连接符 24"/>
              <p:cNvCxnSpPr>
                <a:stCxn id="2" idx="3"/>
                <a:endCxn id="3" idx="1"/>
              </p:cNvCxnSpPr>
              <p:nvPr/>
            </p:nvCxnSpPr>
            <p:spPr>
              <a:xfrm>
                <a:off x="1639727" y="2753234"/>
                <a:ext cx="569056" cy="22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3"/>
                <a:endCxn id="21" idx="1"/>
              </p:cNvCxnSpPr>
              <p:nvPr/>
            </p:nvCxnSpPr>
            <p:spPr>
              <a:xfrm>
                <a:off x="1679422" y="5067201"/>
                <a:ext cx="5293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p:cNvSpPr/>
                  <p:nvPr/>
                </p:nvSpPr>
                <p:spPr>
                  <a:xfrm>
                    <a:off x="3918351" y="4639565"/>
                    <a:ext cx="400322" cy="363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𝑢</m:t>
                          </m:r>
                        </m:oMath>
                      </m:oMathPara>
                    </a14:m>
                    <a:endParaRPr lang="zh-CN" altLang="en-US" dirty="0">
                      <a:solidFill>
                        <a:schemeClr val="tx1"/>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3918351" y="4639565"/>
                    <a:ext cx="400322" cy="363682"/>
                  </a:xfrm>
                  <a:prstGeom prst="rect">
                    <a:avLst/>
                  </a:prstGeom>
                  <a:blipFill>
                    <a:blip r:embed="rId8"/>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10925329" y="2571393"/>
                    <a:ext cx="348435" cy="363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10925329" y="2571393"/>
                    <a:ext cx="348435" cy="363682"/>
                  </a:xfrm>
                  <a:prstGeom prst="rect">
                    <a:avLst/>
                  </a:prstGeom>
                  <a:blipFill>
                    <a:blip r:embed="rId9"/>
                    <a:stretch>
                      <a:fillRect l="-25424"/>
                    </a:stretch>
                  </a:blipFill>
                  <a:ln>
                    <a:solidFill>
                      <a:schemeClr val="bg1"/>
                    </a:solidFill>
                  </a:ln>
                </p:spPr>
                <p:txBody>
                  <a:bodyPr/>
                  <a:lstStyle/>
                  <a:p>
                    <a:r>
                      <a:rPr lang="zh-CN" altLang="en-US">
                        <a:noFill/>
                      </a:rPr>
                      <a:t> </a:t>
                    </a:r>
                  </a:p>
                </p:txBody>
              </p:sp>
            </mc:Fallback>
          </mc:AlternateContent>
          <p:cxnSp>
            <p:nvCxnSpPr>
              <p:cNvPr id="39" name="肘形连接符 38"/>
              <p:cNvCxnSpPr>
                <a:endCxn id="18" idx="1"/>
              </p:cNvCxnSpPr>
              <p:nvPr/>
            </p:nvCxnSpPr>
            <p:spPr>
              <a:xfrm rot="16200000" flipH="1">
                <a:off x="1447823" y="3165384"/>
                <a:ext cx="1173110" cy="34881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0" idx="1"/>
                <a:endCxn id="21" idx="3"/>
              </p:cNvCxnSpPr>
              <p:nvPr/>
            </p:nvCxnSpPr>
            <p:spPr>
              <a:xfrm flipH="1">
                <a:off x="3739711" y="5067201"/>
                <a:ext cx="7090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2" idx="0"/>
                <a:endCxn id="15" idx="2"/>
              </p:cNvCxnSpPr>
              <p:nvPr/>
            </p:nvCxnSpPr>
            <p:spPr>
              <a:xfrm flipV="1">
                <a:off x="5215219" y="3041226"/>
                <a:ext cx="0" cy="6246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9" idx="0"/>
                <a:endCxn id="17" idx="2"/>
              </p:cNvCxnSpPr>
              <p:nvPr/>
            </p:nvCxnSpPr>
            <p:spPr>
              <a:xfrm flipV="1">
                <a:off x="7454149" y="3041226"/>
                <a:ext cx="2042" cy="17402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3" idx="3"/>
                <a:endCxn id="15" idx="1"/>
              </p:cNvCxnSpPr>
              <p:nvPr/>
            </p:nvCxnSpPr>
            <p:spPr>
              <a:xfrm>
                <a:off x="3739711" y="2755476"/>
                <a:ext cx="7100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5" idx="3"/>
                <a:endCxn id="17" idx="1"/>
              </p:cNvCxnSpPr>
              <p:nvPr/>
            </p:nvCxnSpPr>
            <p:spPr>
              <a:xfrm>
                <a:off x="5980683" y="2755476"/>
                <a:ext cx="7100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7" idx="3"/>
                <a:endCxn id="16" idx="1"/>
              </p:cNvCxnSpPr>
              <p:nvPr/>
            </p:nvCxnSpPr>
            <p:spPr>
              <a:xfrm>
                <a:off x="8221655" y="2755476"/>
                <a:ext cx="58637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16" idx="3"/>
              </p:cNvCxnSpPr>
              <p:nvPr/>
            </p:nvCxnSpPr>
            <p:spPr>
              <a:xfrm flipV="1">
                <a:off x="10338956" y="2753234"/>
                <a:ext cx="436417" cy="22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21" idx="0"/>
                <a:endCxn id="18" idx="2"/>
              </p:cNvCxnSpPr>
              <p:nvPr/>
            </p:nvCxnSpPr>
            <p:spPr>
              <a:xfrm flipV="1">
                <a:off x="2974247" y="4212094"/>
                <a:ext cx="0" cy="569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矩形 64"/>
                <p:cNvSpPr/>
                <p:nvPr/>
              </p:nvSpPr>
              <p:spPr>
                <a:xfrm>
                  <a:off x="3925762" y="2359817"/>
                  <a:ext cx="400322" cy="363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𝑦</m:t>
                        </m:r>
                      </m:oMath>
                    </m:oMathPara>
                  </a14:m>
                  <a:endParaRPr lang="zh-CN" altLang="en-US" dirty="0">
                    <a:solidFill>
                      <a:schemeClr val="tx1"/>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3925762" y="2359817"/>
                  <a:ext cx="400322" cy="363682"/>
                </a:xfrm>
                <a:prstGeom prst="rect">
                  <a:avLst/>
                </a:prstGeom>
                <a:blipFill>
                  <a:blip r:embed="rId10"/>
                  <a:stretch>
                    <a:fillRect b="-8065"/>
                  </a:stretch>
                </a:blipFill>
                <a:ln>
                  <a:solidFill>
                    <a:schemeClr val="bg1"/>
                  </a:solidFill>
                </a:ln>
              </p:spPr>
              <p:txBody>
                <a:bodyPr/>
                <a:lstStyle/>
                <a:p>
                  <a:r>
                    <a:rPr lang="zh-CN" altLang="en-US">
                      <a:noFill/>
                    </a:rPr>
                    <a:t> </a:t>
                  </a:r>
                </a:p>
              </p:txBody>
            </p:sp>
          </mc:Fallback>
        </mc:AlternateContent>
      </p:grpSp>
      <p:sp>
        <p:nvSpPr>
          <p:cNvPr id="67" name="矩形 66"/>
          <p:cNvSpPr/>
          <p:nvPr/>
        </p:nvSpPr>
        <p:spPr>
          <a:xfrm>
            <a:off x="1259166" y="6178929"/>
            <a:ext cx="9244484" cy="584775"/>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[1]</a:t>
            </a:r>
            <a:r>
              <a:rPr lang="zh-CN" altLang="en-US" sz="1600" dirty="0">
                <a:latin typeface="Times New Roman" panose="02020603050405020304" pitchFamily="18" charset="0"/>
                <a:cs typeface="Times New Roman" panose="02020603050405020304" pitchFamily="18" charset="0"/>
              </a:rPr>
              <a:t>W.  Bender,  D.  Gruhl,  N.  Morimoto,  A.  Lu.  Techniques  for  data  hiding.  IBM  Systems </a:t>
            </a:r>
          </a:p>
          <a:p>
            <a:r>
              <a:rPr lang="zh-CN" altLang="en-US" sz="1600" dirty="0">
                <a:latin typeface="Times New Roman" panose="02020603050405020304" pitchFamily="18" charset="0"/>
                <a:cs typeface="Times New Roman" panose="02020603050405020304" pitchFamily="18" charset="0"/>
              </a:rPr>
              <a:t>Journal. Vol.35(3&amp;4),pp:313-336,1996. </a:t>
            </a:r>
          </a:p>
        </p:txBody>
      </p:sp>
    </p:spTree>
  </p:cSld>
  <p:clrMapOvr>
    <a:masterClrMapping/>
  </p:clrMapOvr>
  <p:transition spd="slow" advTm="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53742" y="2551520"/>
            <a:ext cx="5838095" cy="1600000"/>
          </a:xfrm>
          <a:prstGeom prst="rect">
            <a:avLst/>
          </a:prstGeom>
        </p:spPr>
      </p:pic>
      <p:sp>
        <p:nvSpPr>
          <p:cNvPr id="10" name="文本框 9"/>
          <p:cNvSpPr txBox="1"/>
          <p:nvPr/>
        </p:nvSpPr>
        <p:spPr>
          <a:xfrm>
            <a:off x="1827708" y="4330098"/>
            <a:ext cx="289016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a:t>
            </a:r>
            <a:r>
              <a:rPr lang="en-US" altLang="zh-CN" dirty="0">
                <a:latin typeface="宋体" panose="02010600030101010101" pitchFamily="2" charset="-122"/>
                <a:ea typeface="宋体" panose="02010600030101010101" pitchFamily="2" charset="-122"/>
              </a:rPr>
              <a:t>2-9 </a:t>
            </a:r>
            <a:r>
              <a:rPr lang="zh-CN" altLang="en-US" dirty="0">
                <a:latin typeface="宋体" panose="02010600030101010101" pitchFamily="2" charset="-122"/>
                <a:ea typeface="宋体" panose="02010600030101010101" pitchFamily="2" charset="-122"/>
              </a:rPr>
              <a:t>嵌入信息的标量</a:t>
            </a:r>
            <a:r>
              <a:rPr lang="en-US" altLang="zh-CN" dirty="0">
                <a:latin typeface="宋体" panose="02010600030101010101" pitchFamily="2" charset="-122"/>
                <a:ea typeface="宋体" panose="02010600030101010101" pitchFamily="2" charset="-122"/>
              </a:rPr>
              <a:t>QIM</a:t>
            </a:r>
            <a:endParaRPr lang="zh-CN" altLang="en-US" dirty="0">
              <a:latin typeface="宋体" panose="02010600030101010101" pitchFamily="2" charset="-122"/>
              <a:ea typeface="宋体" panose="02010600030101010101" pitchFamily="2" charset="-122"/>
            </a:endParaRPr>
          </a:p>
        </p:txBody>
      </p:sp>
      <p:sp>
        <p:nvSpPr>
          <p:cNvPr id="11" name="文本框 10"/>
          <p:cNvSpPr txBox="1"/>
          <p:nvPr/>
        </p:nvSpPr>
        <p:spPr>
          <a:xfrm>
            <a:off x="1333977" y="1520886"/>
            <a:ext cx="6534315"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QIM</a:t>
            </a:r>
            <a:r>
              <a:rPr lang="zh-CN" altLang="en-US" sz="2400" b="1" dirty="0">
                <a:latin typeface="微软雅黑" panose="020B0503020204020204" pitchFamily="34" charset="-122"/>
                <a:ea typeface="微软雅黑" panose="020B0503020204020204" pitchFamily="34" charset="-122"/>
              </a:rPr>
              <a:t>量化索引调制算法</a:t>
            </a:r>
          </a:p>
        </p:txBody>
      </p:sp>
      <p:grpSp>
        <p:nvGrpSpPr>
          <p:cNvPr id="41" name="组合 40"/>
          <p:cNvGrpSpPr/>
          <p:nvPr/>
        </p:nvGrpSpPr>
        <p:grpSpPr>
          <a:xfrm>
            <a:off x="6191837" y="1440387"/>
            <a:ext cx="5103081" cy="3581103"/>
            <a:chOff x="6191837" y="1720941"/>
            <a:chExt cx="5103081" cy="3581103"/>
          </a:xfrm>
        </p:grpSpPr>
        <p:sp>
          <p:nvSpPr>
            <p:cNvPr id="4" name="矩形 3"/>
            <p:cNvSpPr/>
            <p:nvPr/>
          </p:nvSpPr>
          <p:spPr>
            <a:xfrm>
              <a:off x="6191837" y="2702189"/>
              <a:ext cx="904009" cy="540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音频数据</a:t>
              </a:r>
            </a:p>
          </p:txBody>
        </p:sp>
        <p:sp>
          <p:nvSpPr>
            <p:cNvPr id="13" name="矩形 12"/>
            <p:cNvSpPr/>
            <p:nvPr/>
          </p:nvSpPr>
          <p:spPr>
            <a:xfrm>
              <a:off x="7675418" y="2702189"/>
              <a:ext cx="904009" cy="5403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DCT</a:t>
              </a:r>
              <a:r>
                <a:rPr lang="zh-CN" altLang="en-US" sz="1600" dirty="0">
                  <a:solidFill>
                    <a:schemeClr val="tx1"/>
                  </a:solidFill>
                </a:rPr>
                <a:t>变换</a:t>
              </a:r>
            </a:p>
          </p:txBody>
        </p:sp>
        <p:sp>
          <p:nvSpPr>
            <p:cNvPr id="14" name="矩形 13"/>
            <p:cNvSpPr/>
            <p:nvPr/>
          </p:nvSpPr>
          <p:spPr>
            <a:xfrm>
              <a:off x="8984673" y="2551520"/>
              <a:ext cx="1000990" cy="8416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量化索引调制嵌入器</a:t>
              </a:r>
            </a:p>
          </p:txBody>
        </p:sp>
        <p:sp>
          <p:nvSpPr>
            <p:cNvPr id="15" name="矩形 14"/>
            <p:cNvSpPr/>
            <p:nvPr/>
          </p:nvSpPr>
          <p:spPr>
            <a:xfrm>
              <a:off x="10390909" y="2702189"/>
              <a:ext cx="904009" cy="5403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DCT</a:t>
              </a:r>
              <a:r>
                <a:rPr lang="zh-CN" altLang="en-US" sz="1600" dirty="0">
                  <a:solidFill>
                    <a:schemeClr val="tx1"/>
                  </a:solidFill>
                </a:rPr>
                <a:t>反变换</a:t>
              </a:r>
            </a:p>
          </p:txBody>
        </p:sp>
        <p:sp>
          <p:nvSpPr>
            <p:cNvPr id="16" name="矩形 15"/>
            <p:cNvSpPr/>
            <p:nvPr/>
          </p:nvSpPr>
          <p:spPr>
            <a:xfrm>
              <a:off x="10390909" y="3789771"/>
              <a:ext cx="904009" cy="5403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信道</a:t>
              </a:r>
            </a:p>
          </p:txBody>
        </p:sp>
        <p:sp>
          <p:nvSpPr>
            <p:cNvPr id="17" name="矩形 16"/>
            <p:cNvSpPr/>
            <p:nvPr/>
          </p:nvSpPr>
          <p:spPr>
            <a:xfrm>
              <a:off x="9033163" y="1720941"/>
              <a:ext cx="904009" cy="540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水印</a:t>
              </a:r>
            </a:p>
          </p:txBody>
        </p:sp>
        <p:sp>
          <p:nvSpPr>
            <p:cNvPr id="18" name="矩形 17"/>
            <p:cNvSpPr/>
            <p:nvPr/>
          </p:nvSpPr>
          <p:spPr>
            <a:xfrm>
              <a:off x="9081654" y="4611048"/>
              <a:ext cx="904009" cy="5403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DCT</a:t>
              </a:r>
              <a:r>
                <a:rPr lang="zh-CN" altLang="en-US" sz="1600" dirty="0">
                  <a:solidFill>
                    <a:schemeClr val="tx1"/>
                  </a:solidFill>
                </a:rPr>
                <a:t>变换</a:t>
              </a:r>
            </a:p>
          </p:txBody>
        </p:sp>
        <p:sp>
          <p:nvSpPr>
            <p:cNvPr id="19" name="矩形 18"/>
            <p:cNvSpPr/>
            <p:nvPr/>
          </p:nvSpPr>
          <p:spPr>
            <a:xfrm>
              <a:off x="7626927" y="4460379"/>
              <a:ext cx="1000990" cy="8416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量化</a:t>
              </a:r>
              <a:r>
                <a:rPr lang="zh-CN" altLang="en-US" sz="1600">
                  <a:solidFill>
                    <a:schemeClr val="tx1"/>
                  </a:solidFill>
                </a:rPr>
                <a:t>索引调制提取器</a:t>
              </a:r>
              <a:endParaRPr lang="zh-CN" altLang="en-US" sz="1600" dirty="0">
                <a:solidFill>
                  <a:schemeClr val="tx1"/>
                </a:solidFill>
              </a:endParaRPr>
            </a:p>
          </p:txBody>
        </p:sp>
        <p:sp>
          <p:nvSpPr>
            <p:cNvPr id="20" name="矩形 19"/>
            <p:cNvSpPr/>
            <p:nvPr/>
          </p:nvSpPr>
          <p:spPr>
            <a:xfrm>
              <a:off x="6191837" y="4611048"/>
              <a:ext cx="904009" cy="540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水印</a:t>
              </a:r>
            </a:p>
          </p:txBody>
        </p:sp>
        <p:cxnSp>
          <p:nvCxnSpPr>
            <p:cNvPr id="24" name="直接箭头连接符 23"/>
            <p:cNvCxnSpPr>
              <a:stCxn id="4" idx="3"/>
              <a:endCxn id="13" idx="1"/>
            </p:cNvCxnSpPr>
            <p:nvPr/>
          </p:nvCxnSpPr>
          <p:spPr>
            <a:xfrm>
              <a:off x="7095846" y="2972353"/>
              <a:ext cx="5795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3" idx="3"/>
              <a:endCxn id="14" idx="1"/>
            </p:cNvCxnSpPr>
            <p:nvPr/>
          </p:nvCxnSpPr>
          <p:spPr>
            <a:xfrm>
              <a:off x="8579427" y="2972353"/>
              <a:ext cx="4052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4" idx="3"/>
              <a:endCxn id="15" idx="1"/>
            </p:cNvCxnSpPr>
            <p:nvPr/>
          </p:nvCxnSpPr>
          <p:spPr>
            <a:xfrm>
              <a:off x="9985663" y="2972353"/>
              <a:ext cx="4052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7" idx="2"/>
              <a:endCxn id="14" idx="0"/>
            </p:cNvCxnSpPr>
            <p:nvPr/>
          </p:nvCxnSpPr>
          <p:spPr>
            <a:xfrm>
              <a:off x="9485168" y="2261268"/>
              <a:ext cx="0" cy="290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5" idx="2"/>
              <a:endCxn id="16" idx="0"/>
            </p:cNvCxnSpPr>
            <p:nvPr/>
          </p:nvCxnSpPr>
          <p:spPr>
            <a:xfrm>
              <a:off x="10842914" y="3242516"/>
              <a:ext cx="0" cy="5472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6" idx="2"/>
              <a:endCxn id="18" idx="3"/>
            </p:cNvCxnSpPr>
            <p:nvPr/>
          </p:nvCxnSpPr>
          <p:spPr>
            <a:xfrm rot="5400000">
              <a:off x="10138732" y="4177030"/>
              <a:ext cx="551114" cy="85725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8" idx="1"/>
              <a:endCxn id="19" idx="3"/>
            </p:cNvCxnSpPr>
            <p:nvPr/>
          </p:nvCxnSpPr>
          <p:spPr>
            <a:xfrm flipH="1">
              <a:off x="8627917" y="4881212"/>
              <a:ext cx="4537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9" idx="1"/>
              <a:endCxn id="20" idx="3"/>
            </p:cNvCxnSpPr>
            <p:nvPr/>
          </p:nvCxnSpPr>
          <p:spPr>
            <a:xfrm flipH="1">
              <a:off x="7095846" y="4881212"/>
              <a:ext cx="5310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6643272" y="5368644"/>
            <a:ext cx="4200211"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a:t>
            </a:r>
            <a:r>
              <a:rPr lang="en-US" altLang="zh-CN" dirty="0">
                <a:latin typeface="宋体" panose="02010600030101010101" pitchFamily="2" charset="-122"/>
                <a:ea typeface="宋体" panose="02010600030101010101" pitchFamily="2" charset="-122"/>
              </a:rPr>
              <a:t>2-10 </a:t>
            </a:r>
            <a:r>
              <a:rPr lang="zh-CN" altLang="en-US" dirty="0">
                <a:latin typeface="宋体" panose="02010600030101010101" pitchFamily="2" charset="-122"/>
                <a:ea typeface="宋体" panose="02010600030101010101" pitchFamily="2" charset="-122"/>
              </a:rPr>
              <a:t>基于量化索引调制数字水印系统</a:t>
            </a:r>
          </a:p>
        </p:txBody>
      </p:sp>
      <p:sp>
        <p:nvSpPr>
          <p:cNvPr id="42" name="文本框 41"/>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数字音频水印算法-频域</a:t>
            </a:r>
          </a:p>
        </p:txBody>
      </p:sp>
      <p:sp>
        <p:nvSpPr>
          <p:cNvPr id="43" name="矩形 42"/>
          <p:cNvSpPr/>
          <p:nvPr/>
        </p:nvSpPr>
        <p:spPr>
          <a:xfrm>
            <a:off x="1333977" y="6023513"/>
            <a:ext cx="9327096" cy="584775"/>
          </a:xfrm>
          <a:prstGeom prst="rect">
            <a:avLst/>
          </a:prstGeom>
        </p:spPr>
        <p:txBody>
          <a:bodyPr wrap="square">
            <a:spAutoFit/>
          </a:bodyPr>
          <a:lstStyle/>
          <a:p>
            <a:r>
              <a:rPr lang="en-US" altLang="zh-CN" sz="1600" dirty="0">
                <a:solidFill>
                  <a:srgbClr val="333333"/>
                </a:solidFill>
                <a:latin typeface="宋体" panose="02010600030101010101" pitchFamily="2" charset="-122"/>
                <a:ea typeface="宋体" panose="02010600030101010101" pitchFamily="2" charset="-122"/>
              </a:rPr>
              <a:t>[1]</a:t>
            </a:r>
            <a:r>
              <a:rPr lang="zh-CN" altLang="en-US" sz="1600" dirty="0">
                <a:solidFill>
                  <a:srgbClr val="333333"/>
                </a:solidFill>
                <a:latin typeface="宋体" panose="02010600030101010101" pitchFamily="2" charset="-122"/>
                <a:ea typeface="宋体" panose="02010600030101010101" pitchFamily="2" charset="-122"/>
              </a:rPr>
              <a:t>范馨月</a:t>
            </a:r>
            <a:r>
              <a:rPr lang="en-US" altLang="zh-CN" sz="1600" dirty="0">
                <a:solidFill>
                  <a:srgbClr val="333333"/>
                </a:solidFill>
                <a:latin typeface="宋体" panose="02010600030101010101" pitchFamily="2" charset="-122"/>
                <a:ea typeface="宋体" panose="02010600030101010101" pitchFamily="2" charset="-122"/>
              </a:rPr>
              <a:t>,</a:t>
            </a:r>
            <a:r>
              <a:rPr lang="zh-CN" altLang="en-US" sz="1600" dirty="0">
                <a:solidFill>
                  <a:srgbClr val="333333"/>
                </a:solidFill>
                <a:latin typeface="宋体" panose="02010600030101010101" pitchFamily="2" charset="-122"/>
                <a:ea typeface="宋体" panose="02010600030101010101" pitchFamily="2" charset="-122"/>
              </a:rPr>
              <a:t>贺志恒</a:t>
            </a:r>
            <a:r>
              <a:rPr lang="en-US" altLang="zh-CN" sz="1600" dirty="0">
                <a:solidFill>
                  <a:srgbClr val="333333"/>
                </a:solidFill>
                <a:latin typeface="宋体" panose="02010600030101010101" pitchFamily="2" charset="-122"/>
                <a:ea typeface="宋体" panose="02010600030101010101" pitchFamily="2" charset="-122"/>
              </a:rPr>
              <a:t>,</a:t>
            </a:r>
            <a:r>
              <a:rPr lang="zh-CN" altLang="en-US" sz="1600" dirty="0">
                <a:solidFill>
                  <a:srgbClr val="333333"/>
                </a:solidFill>
                <a:latin typeface="宋体" panose="02010600030101010101" pitchFamily="2" charset="-122"/>
                <a:ea typeface="宋体" panose="02010600030101010101" pitchFamily="2" charset="-122"/>
              </a:rPr>
              <a:t>田增山</a:t>
            </a:r>
            <a:r>
              <a:rPr lang="en-US" altLang="zh-CN" sz="1600" dirty="0">
                <a:solidFill>
                  <a:srgbClr val="333333"/>
                </a:solidFill>
                <a:latin typeface="宋体" panose="02010600030101010101" pitchFamily="2" charset="-122"/>
                <a:ea typeface="宋体" panose="02010600030101010101" pitchFamily="2" charset="-122"/>
              </a:rPr>
              <a:t>.</a:t>
            </a:r>
            <a:r>
              <a:rPr lang="zh-CN" altLang="en-US" sz="1600" dirty="0">
                <a:solidFill>
                  <a:srgbClr val="333333"/>
                </a:solidFill>
                <a:latin typeface="宋体" panose="02010600030101010101" pitchFamily="2" charset="-122"/>
                <a:ea typeface="宋体" panose="02010600030101010101" pitchFamily="2" charset="-122"/>
              </a:rPr>
              <a:t>一种基于量化索引调制的视频盲水印算法</a:t>
            </a:r>
            <a:r>
              <a:rPr lang="en-US" altLang="zh-CN" sz="1600" dirty="0">
                <a:solidFill>
                  <a:srgbClr val="333333"/>
                </a:solidFill>
                <a:latin typeface="宋体" panose="02010600030101010101" pitchFamily="2" charset="-122"/>
                <a:ea typeface="宋体" panose="02010600030101010101" pitchFamily="2" charset="-122"/>
              </a:rPr>
              <a:t>[J].</a:t>
            </a:r>
            <a:r>
              <a:rPr lang="zh-CN" altLang="en-US" sz="1600" dirty="0">
                <a:solidFill>
                  <a:srgbClr val="333333"/>
                </a:solidFill>
                <a:latin typeface="宋体" panose="02010600030101010101" pitchFamily="2" charset="-122"/>
                <a:ea typeface="宋体" panose="02010600030101010101" pitchFamily="2" charset="-122"/>
              </a:rPr>
              <a:t>重庆邮电大学学报</a:t>
            </a:r>
            <a:r>
              <a:rPr lang="en-US" altLang="zh-CN" sz="1600" dirty="0">
                <a:solidFill>
                  <a:srgbClr val="333333"/>
                </a:solidFill>
                <a:latin typeface="宋体" panose="02010600030101010101" pitchFamily="2" charset="-122"/>
                <a:ea typeface="宋体" panose="02010600030101010101" pitchFamily="2" charset="-122"/>
              </a:rPr>
              <a:t>(</a:t>
            </a:r>
            <a:r>
              <a:rPr lang="zh-CN" altLang="en-US" sz="1600" dirty="0">
                <a:solidFill>
                  <a:srgbClr val="333333"/>
                </a:solidFill>
                <a:latin typeface="宋体" panose="02010600030101010101" pitchFamily="2" charset="-122"/>
                <a:ea typeface="宋体" panose="02010600030101010101" pitchFamily="2" charset="-122"/>
              </a:rPr>
              <a:t>自然科学版</a:t>
            </a:r>
            <a:r>
              <a:rPr lang="en-US" altLang="zh-CN" sz="1600" dirty="0">
                <a:solidFill>
                  <a:srgbClr val="333333"/>
                </a:solidFill>
                <a:latin typeface="宋体" panose="02010600030101010101" pitchFamily="2" charset="-122"/>
                <a:ea typeface="宋体" panose="02010600030101010101" pitchFamily="2" charset="-122"/>
              </a:rPr>
              <a:t>),2014,26(02):248-252+284.</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57513538"/>
      </p:ext>
    </p:extLst>
  </p:cSld>
  <p:clrMapOvr>
    <a:masterClrMapping/>
  </p:clrMapOvr>
  <p:transition spd="slow" advTm="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33977" y="1520886"/>
            <a:ext cx="6534315"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Patchwork</a:t>
            </a:r>
            <a:r>
              <a:rPr lang="zh-CN" altLang="en-US" sz="2400" b="1" dirty="0">
                <a:latin typeface="微软雅黑" panose="020B0503020204020204" pitchFamily="34" charset="-122"/>
                <a:ea typeface="微软雅黑" panose="020B0503020204020204" pitchFamily="34" charset="-122"/>
              </a:rPr>
              <a:t>算法</a:t>
            </a:r>
          </a:p>
        </p:txBody>
      </p:sp>
      <mc:AlternateContent xmlns:mc="http://schemas.openxmlformats.org/markup-compatibility/2006" xmlns:a14="http://schemas.microsoft.com/office/drawing/2010/main">
        <mc:Choice Requires="a14">
          <p:sp>
            <p:nvSpPr>
              <p:cNvPr id="10" name="文本框 9"/>
              <p:cNvSpPr txBox="1"/>
              <p:nvPr/>
            </p:nvSpPr>
            <p:spPr>
              <a:xfrm>
                <a:off x="4583342" y="3427346"/>
                <a:ext cx="14392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ea typeface="Cambria Math" panose="02040503050406030204" pitchFamily="18" charset="0"/>
                        </a:rPr>
                        <m:t>𝑖</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0</m:t>
                      </m:r>
                      <m:r>
                        <a:rPr lang="zh-CN" altLang="en-US" sz="2000" i="1" dirty="0" smtClean="0">
                          <a:latin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1</m:t>
                      </m:r>
                      <m:r>
                        <a:rPr lang="en-US" altLang="zh-CN" sz="2000" i="1" dirty="0" smtClean="0">
                          <a:latin typeface="Cambria Math" panose="02040503050406030204" pitchFamily="18" charset="0"/>
                          <a:ea typeface="Cambria Math" panose="02040503050406030204" pitchFamily="18" charset="0"/>
                        </a:rPr>
                        <m:t>}</m:t>
                      </m:r>
                    </m:oMath>
                  </m:oMathPara>
                </a14:m>
                <a:endParaRPr lang="zh-CN" altLang="en-US" sz="2000" dirty="0">
                  <a:latin typeface="Cambria Math" panose="020405030504060302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583342" y="3427346"/>
                <a:ext cx="1439215" cy="400110"/>
              </a:xfrm>
              <a:prstGeom prst="rect">
                <a:avLst/>
              </a:prstGeom>
              <a:blipFill>
                <a:blip r:embed="rId3"/>
                <a:stretch>
                  <a:fillRect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520369" y="3416760"/>
                <a:ext cx="234307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𝑙</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{0</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1,…,</m:t>
                      </m:r>
                      <m:r>
                        <a:rPr lang="en-US" altLang="zh-CN" sz="2000" i="1" dirty="0" smtClean="0">
                          <a:latin typeface="Cambria Math" panose="02040503050406030204" pitchFamily="18" charset="0"/>
                        </a:rPr>
                        <m:t>𝐿</m:t>
                      </m:r>
                      <m:r>
                        <a:rPr lang="en-US" altLang="zh-CN" sz="2000" i="1" dirty="0" smtClean="0">
                          <a:latin typeface="Cambria Math" panose="02040503050406030204" pitchFamily="18" charset="0"/>
                        </a:rPr>
                        <m:t>−1}</m:t>
                      </m:r>
                    </m:oMath>
                  </m:oMathPara>
                </a14:m>
                <a:endParaRPr lang="zh-CN" altLang="en-US" sz="20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520369" y="3416760"/>
                <a:ext cx="2343076" cy="400110"/>
              </a:xfrm>
              <a:prstGeom prst="rect">
                <a:avLst/>
              </a:prstGeom>
              <a:blipFill>
                <a:blip r:embed="rId4"/>
                <a:stretch>
                  <a:fillRect r="-781"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333977" y="2573173"/>
                <a:ext cx="264968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𝑌</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r>
                        <a:rPr lang="en-US" altLang="zh-CN" sz="2000" b="0" i="1" smtClean="0">
                          <a:latin typeface="Cambria Math" panose="02040503050406030204" pitchFamily="18" charset="0"/>
                        </a:rPr>
                        <m:t>+</m:t>
                      </m:r>
                      <m:r>
                        <m:rPr>
                          <m:sty m:val="p"/>
                        </m:rPr>
                        <a:rPr lang="en-US" altLang="zh-CN" sz="2000" i="1" smtClean="0">
                          <a:latin typeface="Cambria Math" panose="02040503050406030204" pitchFamily="18" charset="0"/>
                        </a:rPr>
                        <m:t>α</m:t>
                      </m:r>
                      <m:r>
                        <a:rPr lang="en-US" altLang="zh-CN" sz="2000" i="1">
                          <a:latin typeface="Cambria Math" panose="02040503050406030204" pitchFamily="18" charset="0"/>
                        </a:rPr>
                        <m:t>𝑚</m:t>
                      </m:r>
                      <m: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m:t>
                      </m:r>
                    </m:oMath>
                  </m:oMathPara>
                </a14:m>
                <a:endParaRPr lang="zh-CN" altLang="en-US" sz="20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333977" y="2573173"/>
                <a:ext cx="2649682" cy="400110"/>
              </a:xfrm>
              <a:prstGeom prst="rect">
                <a:avLst/>
              </a:prstGeom>
              <a:blipFill>
                <a:blip r:embed="rId5"/>
                <a:stretch>
                  <a:fillRect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333977" y="3427346"/>
                <a:ext cx="2751553" cy="410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𝑌</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𝑙</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i="1">
                              <a:latin typeface="Cambria Math" panose="02040503050406030204" pitchFamily="18" charset="0"/>
                            </a:rPr>
                            <m:t>𝑖</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𝑙</m:t>
                          </m:r>
                        </m:e>
                      </m:d>
                      <m:r>
                        <a:rPr lang="en-US" altLang="zh-CN" sz="2000" i="1" smtClean="0">
                          <a:latin typeface="Cambria Math" panose="02040503050406030204" pitchFamily="18" charset="0"/>
                        </a:rPr>
                        <m:t>+</m:t>
                      </m:r>
                      <m:sSup>
                        <m:sSupPr>
                          <m:ctrlPr>
                            <a:rPr lang="en-US" altLang="zh-CN" sz="200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e>
                        <m:sup>
                          <m:r>
                            <a:rPr lang="en-US" altLang="zh-CN" sz="2000" b="0" i="1" smtClean="0">
                              <a:latin typeface="Cambria Math" panose="02040503050406030204" pitchFamily="18" charset="0"/>
                            </a:rPr>
                            <m:t>𝑖</m:t>
                          </m:r>
                        </m:sup>
                      </m:sSup>
                      <m:r>
                        <a:rPr lang="en-US" altLang="zh-CN" sz="2000" b="0" i="1" smtClean="0">
                          <a:latin typeface="Cambria Math" panose="02040503050406030204" pitchFamily="18" charset="0"/>
                        </a:rPr>
                        <m:t>𝑚</m:t>
                      </m:r>
                    </m:oMath>
                  </m:oMathPara>
                </a14:m>
                <a:endParaRPr lang="zh-CN" altLang="en-US" sz="20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333977" y="3427346"/>
                <a:ext cx="2751553" cy="410112"/>
              </a:xfrm>
              <a:prstGeom prst="rect">
                <a:avLst/>
              </a:prstGeom>
              <a:blipFill>
                <a:blip r:embed="rId6"/>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333977" y="4418078"/>
                <a:ext cx="5091545" cy="691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nary>
                            <m:naryPr>
                              <m:chr m:val="∑"/>
                              <m:limLoc m:val="subSup"/>
                              <m:supHide m:val="on"/>
                              <m:ctrlPr>
                                <a:rPr lang="en-US" altLang="zh-CN" sz="200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𝑙</m:t>
                              </m:r>
                            </m:sub>
                            <m:sup/>
                            <m:e>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𝑌</m:t>
                                  </m:r>
                                </m:e>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m:t>
                                  </m:r>
                                </m:sup>
                              </m:sSub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𝑙</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𝑙</m:t>
                                  </m:r>
                                </m:e>
                              </m:d>
                              <m:r>
                                <a:rPr lang="en-US" altLang="zh-CN" sz="2000" b="0" i="1" smtClean="0">
                                  <a:latin typeface="Cambria Math" panose="02040503050406030204" pitchFamily="18" charset="0"/>
                                </a:rPr>
                                <m:t>]</m:t>
                              </m:r>
                            </m:e>
                          </m:nary>
                        </m:num>
                        <m:den>
                          <m:r>
                            <a:rPr lang="en-US" altLang="zh-CN" sz="2000" b="0" i="1" smtClean="0">
                              <a:latin typeface="Cambria Math" panose="02040503050406030204" pitchFamily="18" charset="0"/>
                            </a:rPr>
                            <m:t>𝐿</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nary>
                            <m:naryPr>
                              <m:chr m:val="∑"/>
                              <m:limLoc m:val="subSup"/>
                              <m:supHide m:val="on"/>
                              <m:ctrlPr>
                                <a:rPr lang="en-US" altLang="zh-CN" sz="2000" i="1">
                                  <a:latin typeface="Cambria Math" panose="02040503050406030204" pitchFamily="18" charset="0"/>
                                </a:rPr>
                              </m:ctrlPr>
                            </m:naryPr>
                            <m:sub>
                              <m:r>
                                <m:rPr>
                                  <m:brk m:alnAt="9"/>
                                </m:rPr>
                                <a:rPr lang="en-US" altLang="zh-CN" sz="2000" i="1">
                                  <a:latin typeface="Cambria Math" panose="02040503050406030204" pitchFamily="18" charset="0"/>
                                </a:rPr>
                                <m:t>𝑙</m:t>
                              </m:r>
                            </m:sub>
                            <m:sup/>
                            <m:e>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i="1">
                                      <a:latin typeface="Cambria Math" panose="02040503050406030204" pitchFamily="18" charset="0"/>
                                    </a:rPr>
                                    <m:t>0</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𝑙</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i="1">
                                      <a:latin typeface="Cambria Math" panose="02040503050406030204" pitchFamily="18" charset="0"/>
                                    </a:rPr>
                                    <m:t>1</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𝑙</m:t>
                                  </m:r>
                                </m:e>
                              </m:d>
                              <m:r>
                                <a:rPr lang="en-US" altLang="zh-CN" sz="2000" i="1">
                                  <a:latin typeface="Cambria Math" panose="02040503050406030204" pitchFamily="18" charset="0"/>
                                </a:rPr>
                                <m:t>]</m:t>
                              </m:r>
                            </m:e>
                          </m:nary>
                        </m:num>
                        <m:den>
                          <m:r>
                            <a:rPr lang="en-US" altLang="zh-CN" sz="2000" i="1">
                              <a:latin typeface="Cambria Math" panose="02040503050406030204" pitchFamily="18" charset="0"/>
                            </a:rPr>
                            <m:t>𝐿</m:t>
                          </m:r>
                        </m:den>
                      </m:f>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𝑚</m:t>
                      </m:r>
                    </m:oMath>
                  </m:oMathPara>
                </a14:m>
                <a:endParaRPr lang="zh-CN" altLang="en-US" sz="20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333977" y="4418078"/>
                <a:ext cx="5091545" cy="691984"/>
              </a:xfrm>
              <a:prstGeom prst="rect">
                <a:avLst/>
              </a:prstGeom>
              <a:blipFill>
                <a:blip r:embed="rId7"/>
                <a:stretch>
                  <a:fillRect/>
                </a:stretch>
              </a:blipFill>
            </p:spPr>
            <p:txBody>
              <a:bodyPr/>
              <a:lstStyle/>
              <a:p>
                <a:r>
                  <a:rPr lang="zh-CN" altLang="en-US">
                    <a:noFill/>
                  </a:rPr>
                  <a:t> </a:t>
                </a:r>
              </a:p>
            </p:txBody>
          </p:sp>
        </mc:Fallback>
      </mc:AlternateContent>
      <p:sp>
        <p:nvSpPr>
          <p:cNvPr id="17" name="文本框 16"/>
          <p:cNvSpPr txBox="1"/>
          <p:nvPr/>
        </p:nvSpPr>
        <p:spPr>
          <a:xfrm>
            <a:off x="-8890" y="259080"/>
            <a:ext cx="3281680" cy="368300"/>
          </a:xfrm>
          <a:prstGeom prst="rect">
            <a:avLst/>
          </a:prstGeom>
          <a:solidFill>
            <a:schemeClr val="tx1"/>
          </a:solidFill>
        </p:spPr>
        <p:txBody>
          <a:bodyPr wrap="square" rtlCol="0">
            <a:spAutoFit/>
          </a:bodyPr>
          <a:lstStyle/>
          <a:p>
            <a:pPr algn="ctr"/>
            <a:r>
              <a:rPr lang="zh-CN" altLang="en-US" spc="300" dirty="0">
                <a:solidFill>
                  <a:schemeClr val="bg1"/>
                </a:solidFill>
                <a:latin typeface="+mj-ea"/>
                <a:ea typeface="+mj-ea"/>
              </a:rPr>
              <a:t>数字音频水印算法-频域</a:t>
            </a:r>
          </a:p>
        </p:txBody>
      </p:sp>
      <p:sp>
        <p:nvSpPr>
          <p:cNvPr id="9" name="文本框 8"/>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数字音频水印算法-频域</a:t>
            </a:r>
          </a:p>
        </p:txBody>
      </p:sp>
      <p:sp>
        <p:nvSpPr>
          <p:cNvPr id="2" name="矩形 1"/>
          <p:cNvSpPr/>
          <p:nvPr/>
        </p:nvSpPr>
        <p:spPr>
          <a:xfrm>
            <a:off x="1333977" y="5980597"/>
            <a:ext cx="8745682" cy="584775"/>
          </a:xfrm>
          <a:prstGeom prst="rect">
            <a:avLst/>
          </a:prstGeom>
        </p:spPr>
        <p:txBody>
          <a:bodyPr wrap="square">
            <a:spAutoFit/>
          </a:bodyPr>
          <a:lstStyle/>
          <a:p>
            <a:r>
              <a:rPr lang="en-US" altLang="zh-CN"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[1]Hua G , Huang J , Shi Y Q , et al. Twenty Years of Digital Audio Watermarking – A Comprehensive Review[J]. Signal Processing, 2016:S0165168416300263.</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936850"/>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02714028"/>
              </p:ext>
            </p:extLst>
          </p:nvPr>
        </p:nvGraphicFramePr>
        <p:xfrm>
          <a:off x="1871569" y="1681080"/>
          <a:ext cx="8488624" cy="45004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270282585"/>
                    </a:ext>
                  </a:extLst>
                </a:gridCol>
                <a:gridCol w="3076285">
                  <a:extLst>
                    <a:ext uri="{9D8B030D-6E8A-4147-A177-3AD203B41FA5}">
                      <a16:colId xmlns:a16="http://schemas.microsoft.com/office/drawing/2014/main" val="1035353489"/>
                    </a:ext>
                  </a:extLst>
                </a:gridCol>
                <a:gridCol w="2703006">
                  <a:extLst>
                    <a:ext uri="{9D8B030D-6E8A-4147-A177-3AD203B41FA5}">
                      <a16:colId xmlns:a16="http://schemas.microsoft.com/office/drawing/2014/main" val="4285532017"/>
                    </a:ext>
                  </a:extLst>
                </a:gridCol>
              </a:tblGrid>
              <a:tr h="721904">
                <a:tc>
                  <a:txBody>
                    <a:bodyPr/>
                    <a:lstStyle/>
                    <a:p>
                      <a:r>
                        <a:rPr lang="zh-CN" altLang="en-US" dirty="0"/>
                        <a:t>算法</a:t>
                      </a:r>
                    </a:p>
                  </a:txBody>
                  <a:tcPr/>
                </a:tc>
                <a:tc>
                  <a:txBody>
                    <a:bodyPr/>
                    <a:lstStyle/>
                    <a:p>
                      <a:r>
                        <a:rPr lang="zh-CN" altLang="en-US" dirty="0"/>
                        <a:t>优点</a:t>
                      </a:r>
                    </a:p>
                  </a:txBody>
                  <a:tcPr/>
                </a:tc>
                <a:tc>
                  <a:txBody>
                    <a:bodyPr/>
                    <a:lstStyle/>
                    <a:p>
                      <a:r>
                        <a:rPr lang="zh-CN" altLang="en-US" dirty="0"/>
                        <a:t>缺点</a:t>
                      </a:r>
                    </a:p>
                  </a:txBody>
                  <a:tcPr/>
                </a:tc>
                <a:extLst>
                  <a:ext uri="{0D108BD9-81ED-4DB2-BD59-A6C34878D82A}">
                    <a16:rowId xmlns:a16="http://schemas.microsoft.com/office/drawing/2014/main" val="1009596137"/>
                  </a:ext>
                </a:extLst>
              </a:tr>
              <a:tr h="721904">
                <a:tc>
                  <a:txBody>
                    <a:bodyPr/>
                    <a:lstStyle/>
                    <a:p>
                      <a:r>
                        <a:rPr lang="en-US" altLang="zh-CN" b="1" dirty="0"/>
                        <a:t>LSB</a:t>
                      </a:r>
                      <a:endParaRPr lang="zh-CN" altLang="en-US" dirty="0"/>
                    </a:p>
                  </a:txBody>
                  <a:tcPr/>
                </a:tc>
                <a:tc>
                  <a:txBody>
                    <a:bodyPr/>
                    <a:lstStyle/>
                    <a:p>
                      <a:r>
                        <a:rPr lang="zh-CN" altLang="en-US" dirty="0"/>
                        <a:t>隐蔽性强，大容量水印嵌入</a:t>
                      </a:r>
                    </a:p>
                  </a:txBody>
                  <a:tcPr/>
                </a:tc>
                <a:tc>
                  <a:txBody>
                    <a:bodyPr/>
                    <a:lstStyle/>
                    <a:p>
                      <a:r>
                        <a:rPr lang="zh-CN" altLang="en-US" dirty="0"/>
                        <a:t>鲁棒性差</a:t>
                      </a:r>
                    </a:p>
                  </a:txBody>
                  <a:tcPr/>
                </a:tc>
                <a:extLst>
                  <a:ext uri="{0D108BD9-81ED-4DB2-BD59-A6C34878D82A}">
                    <a16:rowId xmlns:a16="http://schemas.microsoft.com/office/drawing/2014/main" val="2265912382"/>
                  </a:ext>
                </a:extLst>
              </a:tr>
              <a:tr h="721904">
                <a:tc>
                  <a:txBody>
                    <a:bodyPr/>
                    <a:lstStyle/>
                    <a:p>
                      <a:r>
                        <a:rPr lang="en-US" altLang="zh-CN" b="1" dirty="0"/>
                        <a:t>Echo Hiding</a:t>
                      </a:r>
                      <a:endParaRPr lang="zh-CN" altLang="en-US" dirty="0"/>
                    </a:p>
                  </a:txBody>
                  <a:tcPr/>
                </a:tc>
                <a:tc>
                  <a:txBody>
                    <a:bodyPr/>
                    <a:lstStyle/>
                    <a:p>
                      <a:r>
                        <a:rPr lang="zh-CN" altLang="en-US" dirty="0"/>
                        <a:t>隐蔽性强，鲁棒性好</a:t>
                      </a:r>
                    </a:p>
                  </a:txBody>
                  <a:tcPr/>
                </a:tc>
                <a:tc>
                  <a:txBody>
                    <a:bodyPr/>
                    <a:lstStyle/>
                    <a:p>
                      <a:r>
                        <a:rPr lang="zh-CN" altLang="en-US" dirty="0"/>
                        <a:t>嵌入水印容量小</a:t>
                      </a:r>
                    </a:p>
                  </a:txBody>
                  <a:tcPr/>
                </a:tc>
                <a:extLst>
                  <a:ext uri="{0D108BD9-81ED-4DB2-BD59-A6C34878D82A}">
                    <a16:rowId xmlns:a16="http://schemas.microsoft.com/office/drawing/2014/main" val="1972270072"/>
                  </a:ext>
                </a:extLst>
              </a:tr>
              <a:tr h="865358">
                <a:tc>
                  <a:txBody>
                    <a:bodyPr/>
                    <a:lstStyle/>
                    <a:p>
                      <a:r>
                        <a:rPr lang="en-US" altLang="zh-CN" b="1" dirty="0"/>
                        <a:t>Spread Spectrum</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隐蔽性强，鲁棒性好</a:t>
                      </a:r>
                    </a:p>
                    <a:p>
                      <a:endParaRPr lang="zh-CN" altLang="en-US" dirty="0"/>
                    </a:p>
                  </a:txBody>
                  <a:tcPr/>
                </a:tc>
                <a:tc>
                  <a:txBody>
                    <a:bodyPr/>
                    <a:lstStyle/>
                    <a:p>
                      <a:r>
                        <a:rPr lang="zh-CN" altLang="en-US" dirty="0"/>
                        <a:t>嵌入水印时容易将可感知的失真文件带入信号</a:t>
                      </a:r>
                    </a:p>
                  </a:txBody>
                  <a:tcPr/>
                </a:tc>
                <a:extLst>
                  <a:ext uri="{0D108BD9-81ED-4DB2-BD59-A6C34878D82A}">
                    <a16:rowId xmlns:a16="http://schemas.microsoft.com/office/drawing/2014/main" val="3171526325"/>
                  </a:ext>
                </a:extLst>
              </a:tr>
              <a:tr h="734675">
                <a:tc>
                  <a:txBody>
                    <a:bodyPr/>
                    <a:lstStyle/>
                    <a:p>
                      <a:r>
                        <a:rPr lang="en-US" altLang="zh-CN" b="1" dirty="0"/>
                        <a:t>QIM</a:t>
                      </a:r>
                      <a:endParaRPr lang="zh-CN" altLang="en-US" dirty="0"/>
                    </a:p>
                  </a:txBody>
                  <a:tcPr/>
                </a:tc>
                <a:tc>
                  <a:txBody>
                    <a:bodyPr/>
                    <a:lstStyle/>
                    <a:p>
                      <a:r>
                        <a:rPr lang="zh-CN" altLang="en-US" dirty="0"/>
                        <a:t>隐蔽性强，鲁棒性好，实用性强</a:t>
                      </a:r>
                    </a:p>
                  </a:txBody>
                  <a:tcPr/>
                </a:tc>
                <a:tc>
                  <a:txBody>
                    <a:bodyPr/>
                    <a:lstStyle/>
                    <a:p>
                      <a:r>
                        <a:rPr lang="zh-CN" altLang="en-US" dirty="0"/>
                        <a:t>随着攻击噪声提高，误码率性能迅速下降</a:t>
                      </a:r>
                    </a:p>
                  </a:txBody>
                  <a:tcPr/>
                </a:tc>
                <a:extLst>
                  <a:ext uri="{0D108BD9-81ED-4DB2-BD59-A6C34878D82A}">
                    <a16:rowId xmlns:a16="http://schemas.microsoft.com/office/drawing/2014/main" val="3841494466"/>
                  </a:ext>
                </a:extLst>
              </a:tr>
              <a:tr h="734675">
                <a:tc>
                  <a:txBody>
                    <a:bodyPr/>
                    <a:lstStyle/>
                    <a:p>
                      <a:r>
                        <a:rPr lang="en-US" altLang="zh-CN" b="1" dirty="0"/>
                        <a:t>Patchwork</a:t>
                      </a:r>
                      <a:endParaRPr lang="zh-CN" altLang="en-US" dirty="0"/>
                    </a:p>
                  </a:txBody>
                  <a:tcPr/>
                </a:tc>
                <a:tc>
                  <a:txBody>
                    <a:bodyPr/>
                    <a:lstStyle/>
                    <a:p>
                      <a:r>
                        <a:rPr lang="zh-CN" altLang="en-US" dirty="0"/>
                        <a:t>隐蔽性强，鲁棒性好，灵活性好</a:t>
                      </a:r>
                    </a:p>
                  </a:txBody>
                  <a:tcPr/>
                </a:tc>
                <a:tc>
                  <a:txBody>
                    <a:bodyPr/>
                    <a:lstStyle/>
                    <a:p>
                      <a:r>
                        <a:rPr lang="zh-CN" altLang="en-US" dirty="0"/>
                        <a:t>容易获得大量“假水印”</a:t>
                      </a:r>
                    </a:p>
                  </a:txBody>
                  <a:tcPr/>
                </a:tc>
                <a:extLst>
                  <a:ext uri="{0D108BD9-81ED-4DB2-BD59-A6C34878D82A}">
                    <a16:rowId xmlns:a16="http://schemas.microsoft.com/office/drawing/2014/main" val="2295567622"/>
                  </a:ext>
                </a:extLst>
              </a:tr>
            </a:tbl>
          </a:graphicData>
        </a:graphic>
      </p:graphicFrame>
      <p:sp>
        <p:nvSpPr>
          <p:cNvPr id="5" name="文本框 4"/>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数字音频水印算法-优缺点</a:t>
            </a:r>
          </a:p>
        </p:txBody>
      </p:sp>
      <p:sp>
        <p:nvSpPr>
          <p:cNvPr id="2" name="文本框 1"/>
          <p:cNvSpPr txBox="1"/>
          <p:nvPr/>
        </p:nvSpPr>
        <p:spPr>
          <a:xfrm>
            <a:off x="4629981" y="1102442"/>
            <a:ext cx="29718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表</a:t>
            </a:r>
            <a:r>
              <a:rPr lang="en-US" altLang="zh-CN" dirty="0">
                <a:latin typeface="宋体" panose="02010600030101010101" pitchFamily="2" charset="-122"/>
                <a:ea typeface="宋体" panose="02010600030101010101" pitchFamily="2" charset="-122"/>
              </a:rPr>
              <a:t>2-1 </a:t>
            </a:r>
            <a:r>
              <a:rPr lang="zh-CN" altLang="en-US" dirty="0">
                <a:latin typeface="宋体" panose="02010600030101010101" pitchFamily="2" charset="-122"/>
                <a:ea typeface="宋体" panose="02010600030101010101" pitchFamily="2" charset="-122"/>
              </a:rPr>
              <a:t>音频水印算法优缺点 </a:t>
            </a:r>
          </a:p>
        </p:txBody>
      </p:sp>
    </p:spTree>
    <p:extLst>
      <p:ext uri="{BB962C8B-B14F-4D97-AF65-F5344CB8AC3E}">
        <p14:creationId xmlns:p14="http://schemas.microsoft.com/office/powerpoint/2010/main" val="1438535862"/>
      </p:ext>
    </p:extLst>
  </p:cSld>
  <p:clrMapOvr>
    <a:masterClrMapping/>
  </p:clrMapOvr>
  <p:transition spd="slow" advTm="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90" y="259080"/>
            <a:ext cx="3281680"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信道估计与均衡</a:t>
            </a:r>
          </a:p>
        </p:txBody>
      </p:sp>
      <p:sp>
        <p:nvSpPr>
          <p:cNvPr id="2" name="矩形 1"/>
          <p:cNvSpPr/>
          <p:nvPr/>
        </p:nvSpPr>
        <p:spPr>
          <a:xfrm>
            <a:off x="789709" y="3106882"/>
            <a:ext cx="966355" cy="5403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发送端</a:t>
            </a:r>
          </a:p>
        </p:txBody>
      </p:sp>
      <p:sp>
        <p:nvSpPr>
          <p:cNvPr id="10" name="矩形 9"/>
          <p:cNvSpPr/>
          <p:nvPr/>
        </p:nvSpPr>
        <p:spPr>
          <a:xfrm>
            <a:off x="2459182" y="3106882"/>
            <a:ext cx="966355" cy="5403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水声信道</a:t>
            </a:r>
          </a:p>
        </p:txBody>
      </p:sp>
      <p:sp>
        <p:nvSpPr>
          <p:cNvPr id="11" name="矩形 10"/>
          <p:cNvSpPr/>
          <p:nvPr/>
        </p:nvSpPr>
        <p:spPr>
          <a:xfrm>
            <a:off x="4128655" y="3106882"/>
            <a:ext cx="966355" cy="5403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接收信号</a:t>
            </a:r>
          </a:p>
        </p:txBody>
      </p:sp>
      <p:sp>
        <p:nvSpPr>
          <p:cNvPr id="13" name="矩形 12"/>
          <p:cNvSpPr/>
          <p:nvPr/>
        </p:nvSpPr>
        <p:spPr>
          <a:xfrm>
            <a:off x="5780810" y="2292927"/>
            <a:ext cx="966355" cy="5403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信道估计</a:t>
            </a:r>
          </a:p>
        </p:txBody>
      </p:sp>
      <p:sp>
        <p:nvSpPr>
          <p:cNvPr id="14" name="矩形 13"/>
          <p:cNvSpPr/>
          <p:nvPr/>
        </p:nvSpPr>
        <p:spPr>
          <a:xfrm>
            <a:off x="7467600" y="2292927"/>
            <a:ext cx="966355" cy="5403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时间反转</a:t>
            </a:r>
          </a:p>
        </p:txBody>
      </p:sp>
      <mc:AlternateContent xmlns:mc="http://schemas.openxmlformats.org/markup-compatibility/2006" xmlns:a14="http://schemas.microsoft.com/office/drawing/2010/main">
        <mc:Choice Requires="a14">
          <p:sp>
            <p:nvSpPr>
              <p:cNvPr id="15" name="矩形 14"/>
              <p:cNvSpPr/>
              <p:nvPr/>
            </p:nvSpPr>
            <p:spPr>
              <a:xfrm>
                <a:off x="1967347" y="2901660"/>
                <a:ext cx="474518" cy="410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𝑝</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1967347" y="2901660"/>
                <a:ext cx="474518" cy="410442"/>
              </a:xfrm>
              <a:prstGeom prst="rect">
                <a:avLst/>
              </a:prstGeom>
              <a:blipFill>
                <a:blip r:embed="rId3"/>
                <a:stretch>
                  <a:fillRect l="-22500" r="-3750" b="-8696"/>
                </a:stretch>
              </a:blipFill>
              <a:ln>
                <a:solidFill>
                  <a:schemeClr val="bg1"/>
                </a:solidFill>
              </a:ln>
            </p:spPr>
            <p:txBody>
              <a:bodyPr/>
              <a:lstStyle/>
              <a:p>
                <a:r>
                  <a:rPr lang="zh-CN" altLang="en-US">
                    <a:noFill/>
                  </a:rPr>
                  <a:t> </a:t>
                </a:r>
              </a:p>
            </p:txBody>
          </p:sp>
        </mc:Fallback>
      </mc:AlternateContent>
      <p:cxnSp>
        <p:nvCxnSpPr>
          <p:cNvPr id="17" name="直接箭头连接符 16"/>
          <p:cNvCxnSpPr>
            <a:stCxn id="2" idx="3"/>
            <a:endCxn id="10" idx="1"/>
          </p:cNvCxnSpPr>
          <p:nvPr/>
        </p:nvCxnSpPr>
        <p:spPr>
          <a:xfrm>
            <a:off x="1756064" y="3377046"/>
            <a:ext cx="7031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0" idx="3"/>
            <a:endCxn id="11" idx="1"/>
          </p:cNvCxnSpPr>
          <p:nvPr/>
        </p:nvCxnSpPr>
        <p:spPr>
          <a:xfrm>
            <a:off x="3425537" y="3377046"/>
            <a:ext cx="7031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137070" y="3106881"/>
            <a:ext cx="966355" cy="5403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卷积</a:t>
            </a:r>
          </a:p>
        </p:txBody>
      </p:sp>
      <p:cxnSp>
        <p:nvCxnSpPr>
          <p:cNvPr id="24" name="肘形连接符 23"/>
          <p:cNvCxnSpPr>
            <a:stCxn id="11" idx="3"/>
            <a:endCxn id="13" idx="1"/>
          </p:cNvCxnSpPr>
          <p:nvPr/>
        </p:nvCxnSpPr>
        <p:spPr>
          <a:xfrm flipV="1">
            <a:off x="5095010" y="2563091"/>
            <a:ext cx="685800" cy="81395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3" idx="3"/>
            <a:endCxn id="14" idx="1"/>
          </p:cNvCxnSpPr>
          <p:nvPr/>
        </p:nvCxnSpPr>
        <p:spPr>
          <a:xfrm>
            <a:off x="6747165" y="2563091"/>
            <a:ext cx="720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4" idx="3"/>
            <a:endCxn id="22" idx="0"/>
          </p:cNvCxnSpPr>
          <p:nvPr/>
        </p:nvCxnSpPr>
        <p:spPr>
          <a:xfrm>
            <a:off x="8433955" y="2563091"/>
            <a:ext cx="1186293" cy="5437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2" idx="1"/>
          </p:cNvCxnSpPr>
          <p:nvPr/>
        </p:nvCxnSpPr>
        <p:spPr>
          <a:xfrm>
            <a:off x="5437910" y="3377044"/>
            <a:ext cx="36991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31"/>
              <p:cNvSpPr/>
              <p:nvPr/>
            </p:nvSpPr>
            <p:spPr>
              <a:xfrm>
                <a:off x="1911927" y="3397825"/>
                <a:ext cx="474518" cy="410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𝑠</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1911927" y="3397825"/>
                <a:ext cx="474518" cy="410442"/>
              </a:xfrm>
              <a:prstGeom prst="rect">
                <a:avLst/>
              </a:prstGeom>
              <a:blipFill>
                <a:blip r:embed="rId4"/>
                <a:stretch>
                  <a:fillRect l="-15190" r="-3797" b="-8571"/>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5183334" y="2087706"/>
                <a:ext cx="474518" cy="410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𝑟</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5183334" y="2087706"/>
                <a:ext cx="474518" cy="410442"/>
              </a:xfrm>
              <a:prstGeom prst="rect">
                <a:avLst/>
              </a:prstGeom>
              <a:blipFill>
                <a:blip r:embed="rId5"/>
                <a:stretch>
                  <a:fillRect l="-31250" r="-13750" b="-8571"/>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930740" y="2017567"/>
                <a:ext cx="474518" cy="410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h</m:t>
                          </m:r>
                        </m:e>
                        <m:sup>
                          <m:r>
                            <a:rPr lang="en-US" altLang="zh-CN" b="0" i="1" smtClean="0">
                              <a:solidFill>
                                <a:schemeClr val="tx1"/>
                              </a:solidFill>
                              <a:latin typeface="Cambria Math" panose="02040503050406030204" pitchFamily="18" charset="0"/>
                            </a:rPr>
                            <m:t>′</m:t>
                          </m:r>
                        </m:sup>
                      </m:sSup>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6930740" y="2017567"/>
                <a:ext cx="474518" cy="410442"/>
              </a:xfrm>
              <a:prstGeom prst="rect">
                <a:avLst/>
              </a:prstGeom>
              <a:blipFill>
                <a:blip r:embed="rId6"/>
                <a:stretch>
                  <a:fillRect l="-28750" r="-11250" b="-8696"/>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8796773" y="2017567"/>
                <a:ext cx="474518" cy="410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h</m:t>
                          </m:r>
                        </m:e>
                        <m:sup>
                          <m:r>
                            <a:rPr lang="en-US" altLang="zh-CN" b="0" i="1" smtClean="0">
                              <a:solidFill>
                                <a:schemeClr val="tx1"/>
                              </a:solidFill>
                              <a:latin typeface="Cambria Math" panose="02040503050406030204" pitchFamily="18" charset="0"/>
                            </a:rPr>
                            <m:t>′</m:t>
                          </m:r>
                        </m:sup>
                      </m:sSup>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8796773" y="2017567"/>
                <a:ext cx="474518" cy="410442"/>
              </a:xfrm>
              <a:prstGeom prst="rect">
                <a:avLst/>
              </a:prstGeom>
              <a:blipFill>
                <a:blip r:embed="rId7"/>
                <a:stretch>
                  <a:fillRect l="-46250" r="-28750" b="-8696"/>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748155" y="2899928"/>
                <a:ext cx="474518" cy="410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𝑟</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7748155" y="2899928"/>
                <a:ext cx="474518" cy="410442"/>
              </a:xfrm>
              <a:prstGeom prst="rect">
                <a:avLst/>
              </a:prstGeom>
              <a:blipFill>
                <a:blip r:embed="rId8"/>
                <a:stretch>
                  <a:fillRect l="-23750" r="-11250" b="-8696"/>
                </a:stretch>
              </a:blipFill>
              <a:ln>
                <a:solidFill>
                  <a:schemeClr val="bg1"/>
                </a:solidFill>
              </a:ln>
            </p:spPr>
            <p:txBody>
              <a:bodyPr/>
              <a:lstStyle/>
              <a:p>
                <a:r>
                  <a:rPr lang="zh-CN" altLang="en-US">
                    <a:noFill/>
                  </a:rPr>
                  <a:t> </a:t>
                </a:r>
              </a:p>
            </p:txBody>
          </p:sp>
        </mc:Fallback>
      </mc:AlternateContent>
      <p:cxnSp>
        <p:nvCxnSpPr>
          <p:cNvPr id="39" name="直接箭头连接符 38"/>
          <p:cNvCxnSpPr>
            <a:stCxn id="22" idx="3"/>
          </p:cNvCxnSpPr>
          <p:nvPr/>
        </p:nvCxnSpPr>
        <p:spPr>
          <a:xfrm flipV="1">
            <a:off x="10103425" y="3370983"/>
            <a:ext cx="609602" cy="60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p:cNvSpPr/>
              <p:nvPr/>
            </p:nvSpPr>
            <p:spPr>
              <a:xfrm>
                <a:off x="10190018" y="2895599"/>
                <a:ext cx="517816" cy="410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𝑟</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10190018" y="2895599"/>
                <a:ext cx="517816" cy="410442"/>
              </a:xfrm>
              <a:prstGeom prst="rect">
                <a:avLst/>
              </a:prstGeom>
              <a:blipFill>
                <a:blip r:embed="rId9"/>
                <a:stretch>
                  <a:fillRect l="-10345" b="-8696"/>
                </a:stretch>
              </a:blipFill>
              <a:ln>
                <a:solidFill>
                  <a:schemeClr val="bg1"/>
                </a:solidFill>
              </a:ln>
            </p:spPr>
            <p:txBody>
              <a:bodyPr/>
              <a:lstStyle/>
              <a:p>
                <a:r>
                  <a:rPr lang="zh-CN" altLang="en-US">
                    <a:noFill/>
                  </a:rPr>
                  <a:t> </a:t>
                </a:r>
              </a:p>
            </p:txBody>
          </p:sp>
        </mc:Fallback>
      </mc:AlternateContent>
      <p:sp>
        <p:nvSpPr>
          <p:cNvPr id="42" name="文本框 41"/>
          <p:cNvSpPr txBox="1"/>
          <p:nvPr/>
        </p:nvSpPr>
        <p:spPr>
          <a:xfrm>
            <a:off x="4611831" y="4006331"/>
            <a:ext cx="3610841" cy="369332"/>
          </a:xfrm>
          <a:prstGeom prst="rect">
            <a:avLst/>
          </a:prstGeom>
          <a:noFill/>
        </p:spPr>
        <p:txBody>
          <a:bodyPr wrap="square" rtlCol="0">
            <a:spAutoFit/>
          </a:bodyPr>
          <a:lstStyle/>
          <a:p>
            <a:r>
              <a:rPr lang="zh-CN" altLang="en-US" dirty="0"/>
              <a:t>图</a:t>
            </a:r>
            <a:r>
              <a:rPr lang="en-US" altLang="zh-CN" dirty="0"/>
              <a:t>2-11 </a:t>
            </a:r>
            <a:r>
              <a:rPr lang="zh-CN" altLang="en-US" dirty="0"/>
              <a:t>虚拟时间反转镜原理框图</a:t>
            </a:r>
          </a:p>
        </p:txBody>
      </p:sp>
      <p:sp>
        <p:nvSpPr>
          <p:cNvPr id="43" name="矩形 42"/>
          <p:cNvSpPr/>
          <p:nvPr/>
        </p:nvSpPr>
        <p:spPr>
          <a:xfrm>
            <a:off x="1349954" y="5905116"/>
            <a:ext cx="8175912" cy="646331"/>
          </a:xfrm>
          <a:prstGeom prst="rect">
            <a:avLst/>
          </a:prstGeom>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[1]</a:t>
            </a:r>
            <a:r>
              <a:rPr lang="en-US" altLang="zh-CN" dirty="0" err="1">
                <a:solidFill>
                  <a:srgbClr val="000000"/>
                </a:solidFill>
                <a:latin typeface="Times New Roman" panose="02020603050405020304" pitchFamily="18" charset="0"/>
                <a:cs typeface="Times New Roman" panose="02020603050405020304" pitchFamily="18" charset="0"/>
              </a:rPr>
              <a:t>Jia</a:t>
            </a:r>
            <a:r>
              <a:rPr lang="en-US" altLang="zh-CN" dirty="0">
                <a:solidFill>
                  <a:srgbClr val="000000"/>
                </a:solidFill>
                <a:latin typeface="Times New Roman" panose="02020603050405020304" pitchFamily="18" charset="0"/>
                <a:cs typeface="Times New Roman" panose="02020603050405020304" pitchFamily="18" charset="0"/>
              </a:rPr>
              <a:t> Y, Liu G, Zhang L. Bionic camouflage underwater acoustic communication based on sea lion sounds[C]// International Conference on Control. 2015.</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2126209"/>
      </p:ext>
    </p:extLst>
  </p:cSld>
  <p:clrMapOvr>
    <a:masterClrMapping/>
  </p:clrMapOvr>
  <p:transition spd="slow" advTm="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94109" y="1912898"/>
            <a:ext cx="11487501" cy="4180114"/>
            <a:chOff x="194109" y="1912898"/>
            <a:chExt cx="11487501" cy="4180114"/>
          </a:xfrm>
        </p:grpSpPr>
        <p:sp>
          <p:nvSpPr>
            <p:cNvPr id="4" name="矩形 3"/>
            <p:cNvSpPr/>
            <p:nvPr/>
          </p:nvSpPr>
          <p:spPr>
            <a:xfrm>
              <a:off x="199259" y="4230873"/>
              <a:ext cx="1598995" cy="8741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鲸目叫声信号</a:t>
              </a:r>
              <a:r>
                <a:rPr lang="en-US" altLang="zh-CN" dirty="0"/>
                <a:t>/</a:t>
              </a:r>
              <a:r>
                <a:rPr lang="zh-CN" altLang="en-US" dirty="0"/>
                <a:t>仿鲸目叫声信号</a:t>
              </a:r>
            </a:p>
          </p:txBody>
        </p:sp>
        <p:sp>
          <p:nvSpPr>
            <p:cNvPr id="5" name="文本框 4"/>
            <p:cNvSpPr txBox="1"/>
            <p:nvPr/>
          </p:nvSpPr>
          <p:spPr>
            <a:xfrm>
              <a:off x="2625440" y="1912898"/>
              <a:ext cx="1799217" cy="4180114"/>
            </a:xfrm>
            <a:prstGeom prst="rect">
              <a:avLst/>
            </a:prstGeom>
            <a:noFill/>
            <a:ln>
              <a:solidFill>
                <a:schemeClr val="tx1"/>
              </a:solidFill>
              <a:prstDash val="lgDash"/>
            </a:ln>
          </p:spPr>
          <p:txBody>
            <a:bodyPr wrap="square" rtlCol="0">
              <a:spAutoFit/>
            </a:bodyPr>
            <a:lstStyle/>
            <a:p>
              <a:endParaRPr lang="zh-CN" altLang="en-US" dirty="0"/>
            </a:p>
          </p:txBody>
        </p:sp>
        <p:sp>
          <p:nvSpPr>
            <p:cNvPr id="6" name="右箭头 5"/>
            <p:cNvSpPr/>
            <p:nvPr/>
          </p:nvSpPr>
          <p:spPr>
            <a:xfrm>
              <a:off x="1919344" y="3121929"/>
              <a:ext cx="64738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94109" y="2927177"/>
              <a:ext cx="1598995" cy="87413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水印</a:t>
              </a:r>
            </a:p>
          </p:txBody>
        </p:sp>
        <p:sp>
          <p:nvSpPr>
            <p:cNvPr id="8" name="矩形 7"/>
            <p:cNvSpPr/>
            <p:nvPr/>
          </p:nvSpPr>
          <p:spPr>
            <a:xfrm>
              <a:off x="2786068" y="2378351"/>
              <a:ext cx="1477962" cy="74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Spread Spectrum</a:t>
              </a:r>
              <a:endParaRPr lang="zh-CN" altLang="en-US" dirty="0"/>
            </a:p>
            <a:p>
              <a:pPr algn="ctr"/>
              <a:endParaRPr lang="zh-CN" altLang="en-US" dirty="0"/>
            </a:p>
          </p:txBody>
        </p:sp>
        <p:sp>
          <p:nvSpPr>
            <p:cNvPr id="9" name="矩形 8"/>
            <p:cNvSpPr/>
            <p:nvPr/>
          </p:nvSpPr>
          <p:spPr>
            <a:xfrm>
              <a:off x="2786068" y="3696446"/>
              <a:ext cx="1477962" cy="74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QIM</a:t>
              </a:r>
              <a:endParaRPr lang="zh-CN" altLang="en-US" dirty="0"/>
            </a:p>
            <a:p>
              <a:pPr algn="ctr"/>
              <a:endParaRPr lang="zh-CN" altLang="en-US" dirty="0"/>
            </a:p>
          </p:txBody>
        </p:sp>
        <p:sp>
          <p:nvSpPr>
            <p:cNvPr id="10" name="矩形 9"/>
            <p:cNvSpPr/>
            <p:nvPr/>
          </p:nvSpPr>
          <p:spPr>
            <a:xfrm>
              <a:off x="2786068" y="4910257"/>
              <a:ext cx="1477962" cy="74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Patchwork</a:t>
              </a:r>
              <a:endParaRPr lang="zh-CN" altLang="en-US" dirty="0"/>
            </a:p>
            <a:p>
              <a:pPr algn="ctr"/>
              <a:endParaRPr lang="zh-CN" altLang="en-US" dirty="0"/>
            </a:p>
          </p:txBody>
        </p:sp>
        <p:sp>
          <p:nvSpPr>
            <p:cNvPr id="11" name="矩形 10"/>
            <p:cNvSpPr/>
            <p:nvPr/>
          </p:nvSpPr>
          <p:spPr>
            <a:xfrm>
              <a:off x="5260721" y="3631165"/>
              <a:ext cx="1598995" cy="8741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含水印信号</a:t>
              </a:r>
            </a:p>
          </p:txBody>
        </p:sp>
        <p:sp>
          <p:nvSpPr>
            <p:cNvPr id="12" name="矩形 11"/>
            <p:cNvSpPr/>
            <p:nvPr/>
          </p:nvSpPr>
          <p:spPr>
            <a:xfrm>
              <a:off x="7695780" y="3631165"/>
              <a:ext cx="1598995" cy="8741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水声信道</a:t>
              </a:r>
            </a:p>
          </p:txBody>
        </p:sp>
        <p:sp>
          <p:nvSpPr>
            <p:cNvPr id="13" name="矩形 12"/>
            <p:cNvSpPr/>
            <p:nvPr/>
          </p:nvSpPr>
          <p:spPr>
            <a:xfrm>
              <a:off x="10082615" y="3629695"/>
              <a:ext cx="1598995" cy="8741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对应提取算法</a:t>
              </a:r>
            </a:p>
          </p:txBody>
        </p:sp>
        <p:sp>
          <p:nvSpPr>
            <p:cNvPr id="14" name="矩形 13"/>
            <p:cNvSpPr/>
            <p:nvPr/>
          </p:nvSpPr>
          <p:spPr>
            <a:xfrm>
              <a:off x="10064379" y="2024726"/>
              <a:ext cx="1598995" cy="87413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水印</a:t>
              </a:r>
            </a:p>
          </p:txBody>
        </p:sp>
        <p:sp>
          <p:nvSpPr>
            <p:cNvPr id="15" name="右箭头 14"/>
            <p:cNvSpPr/>
            <p:nvPr/>
          </p:nvSpPr>
          <p:spPr>
            <a:xfrm>
              <a:off x="1901503" y="4425625"/>
              <a:ext cx="64738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4596922" y="3830268"/>
              <a:ext cx="64738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7031981" y="3830268"/>
              <a:ext cx="64738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9416991" y="3830268"/>
              <a:ext cx="64738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16200000">
              <a:off x="10514740" y="2980241"/>
              <a:ext cx="64738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679369" y="2024725"/>
              <a:ext cx="1598995" cy="8741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信道估计与均衡</a:t>
              </a:r>
            </a:p>
          </p:txBody>
        </p:sp>
        <p:sp>
          <p:nvSpPr>
            <p:cNvPr id="21" name="右箭头 20"/>
            <p:cNvSpPr/>
            <p:nvPr/>
          </p:nvSpPr>
          <p:spPr>
            <a:xfrm rot="5400000">
              <a:off x="8171583" y="3040551"/>
              <a:ext cx="64738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8890" y="259080"/>
            <a:ext cx="3281680" cy="368300"/>
          </a:xfrm>
          <a:prstGeom prst="rect">
            <a:avLst/>
          </a:prstGeom>
          <a:solidFill>
            <a:schemeClr val="tx1"/>
          </a:solidFill>
        </p:spPr>
        <p:txBody>
          <a:bodyPr wrap="square" rtlCol="0">
            <a:spAutoFit/>
          </a:bodyPr>
          <a:lstStyle/>
          <a:p>
            <a:pPr algn="ctr"/>
            <a:r>
              <a:rPr lang="zh-CN" altLang="en-US" spc="300" dirty="0">
                <a:solidFill>
                  <a:schemeClr val="bg1"/>
                </a:solidFill>
                <a:latin typeface="+mj-ea"/>
                <a:ea typeface="+mj-ea"/>
              </a:rPr>
              <a:t>系统总体图</a:t>
            </a:r>
          </a:p>
        </p:txBody>
      </p:sp>
      <p:sp>
        <p:nvSpPr>
          <p:cNvPr id="23" name="文本框 22"/>
          <p:cNvSpPr txBox="1"/>
          <p:nvPr/>
        </p:nvSpPr>
        <p:spPr>
          <a:xfrm>
            <a:off x="-8890" y="259080"/>
            <a:ext cx="3281680"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系统总体框图</a:t>
            </a:r>
          </a:p>
        </p:txBody>
      </p:sp>
    </p:spTree>
    <p:extLst>
      <p:ext uri="{BB962C8B-B14F-4D97-AF65-F5344CB8AC3E}">
        <p14:creationId xmlns:p14="http://schemas.microsoft.com/office/powerpoint/2010/main" val="10317108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flipV="1">
            <a:off x="-472440" y="2552722"/>
            <a:ext cx="13731240" cy="2538000"/>
          </a:xfrm>
          <a:prstGeom prst="rect">
            <a:avLst/>
          </a:prstGeom>
        </p:spPr>
      </p:pic>
      <p:sp>
        <p:nvSpPr>
          <p:cNvPr id="4" name="椭圆 3"/>
          <p:cNvSpPr>
            <a:spLocks noChangeAspect="1"/>
          </p:cNvSpPr>
          <p:nvPr/>
        </p:nvSpPr>
        <p:spPr>
          <a:xfrm>
            <a:off x="3155951" y="2030825"/>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3337251" y="1806745"/>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3</a:t>
            </a:r>
            <a:endParaRPr lang="zh-CN" altLang="en-US" sz="10500" dirty="0">
              <a:solidFill>
                <a:schemeClr val="bg1"/>
              </a:solidFill>
              <a:latin typeface="+mn-ea"/>
              <a:cs typeface="Arial" panose="020B0604020202020204" pitchFamily="34" charset="0"/>
            </a:endParaRPr>
          </a:p>
        </p:txBody>
      </p:sp>
      <p:sp>
        <p:nvSpPr>
          <p:cNvPr id="10" name="矩形 9"/>
          <p:cNvSpPr/>
          <p:nvPr/>
        </p:nvSpPr>
        <p:spPr>
          <a:xfrm>
            <a:off x="5038901" y="2175911"/>
            <a:ext cx="3143249" cy="1446550"/>
          </a:xfrm>
          <a:prstGeom prst="rect">
            <a:avLst/>
          </a:prstGeom>
          <a:noFill/>
        </p:spPr>
        <p:txBody>
          <a:bodyPr vert="horz" wrap="square" rtlCol="0">
            <a:spAutoFit/>
          </a:bodyPr>
          <a:lstStyle/>
          <a:p>
            <a:pPr algn="ctr"/>
            <a:r>
              <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现阶段工作内容</a:t>
            </a:r>
          </a:p>
        </p:txBody>
      </p:sp>
    </p:spTree>
    <p:extLst>
      <p:ext uri="{BB962C8B-B14F-4D97-AF65-F5344CB8AC3E}">
        <p14:creationId xmlns:p14="http://schemas.microsoft.com/office/powerpoint/2010/main" val="298084435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450" decel="100000" fill="hold"/>
                                        <p:tgtEl>
                                          <p:spTgt spid="4"/>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450" decel="100000" fill="hold"/>
                                        <p:tgtEl>
                                          <p:spTgt spid="5"/>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childTnLst>
                          </p:cTn>
                        </p:par>
                        <p:par>
                          <p:cTn id="17" fill="hold">
                            <p:stCondLst>
                              <p:cond delay="6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11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3"/>
          <p:cNvSpPr/>
          <p:nvPr/>
        </p:nvSpPr>
        <p:spPr>
          <a:xfrm>
            <a:off x="2999820" y="1751393"/>
            <a:ext cx="3592327" cy="368300"/>
          </a:xfrm>
          <a:prstGeom prst="rect">
            <a:avLst/>
          </a:prstGeom>
        </p:spPr>
        <p:txBody>
          <a:bodyPr wrap="square">
            <a:spAutoFit/>
          </a:bodyPr>
          <a:lstStyle/>
          <a:p>
            <a:pPr>
              <a:defRPr/>
            </a:pPr>
            <a:r>
              <a:rPr lang="zh-CN" altLang="en-US" dirty="0">
                <a:latin typeface="微软雅黑" panose="020B0503020204020204" pitchFamily="34" charset="-122"/>
                <a:ea typeface="微软雅黑" panose="020B0503020204020204" pitchFamily="34" charset="-122"/>
                <a:cs typeface="+mn-ea"/>
                <a:sym typeface="+mn-ea"/>
              </a:rPr>
              <a:t>鲸目叫声或仿鲸目叫声</a:t>
            </a:r>
            <a:endParaRPr lang="en-US" sz="1000" noProof="1">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9" name="文本框 18"/>
          <p:cNvSpPr txBox="1"/>
          <p:nvPr/>
        </p:nvSpPr>
        <p:spPr>
          <a:xfrm>
            <a:off x="1112330" y="1704340"/>
            <a:ext cx="2008247" cy="461665"/>
          </a:xfrm>
          <a:prstGeom prst="rect">
            <a:avLst/>
          </a:prstGeom>
          <a:noFill/>
        </p:spPr>
        <p:txBody>
          <a:bodyPr wrap="square" rtlCol="0">
            <a:spAutoFit/>
          </a:bodyPr>
          <a:lstStyle/>
          <a:p>
            <a:pPr marL="285750" indent="-285750">
              <a:buFont typeface="Wingdings" panose="05000000000000000000" pitchFamily="2" charset="2"/>
              <a:buChar char="n"/>
            </a:pP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同步信号</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2" name="Rectangle 23"/>
          <p:cNvSpPr/>
          <p:nvPr/>
        </p:nvSpPr>
        <p:spPr>
          <a:xfrm>
            <a:off x="3514431" y="2461018"/>
            <a:ext cx="3592327" cy="368300"/>
          </a:xfrm>
          <a:prstGeom prst="rect">
            <a:avLst/>
          </a:prstGeom>
        </p:spPr>
        <p:txBody>
          <a:bodyPr wrap="square">
            <a:spAutoFit/>
          </a:bodyPr>
          <a:lstStyle/>
          <a:p>
            <a:pPr>
              <a:defRPr/>
            </a:pPr>
            <a:r>
              <a:rPr lang="zh-CN" altLang="en-US" dirty="0">
                <a:latin typeface="微软雅黑" panose="020B0503020204020204" pitchFamily="34" charset="-122"/>
                <a:ea typeface="微软雅黑" panose="020B0503020204020204" pitchFamily="34" charset="-122"/>
                <a:sym typeface="+mn-ea"/>
              </a:rPr>
              <a:t>水印生成、水印嵌入和水印提取</a:t>
            </a:r>
            <a:endParaRPr lang="en-US" sz="1000" noProof="1">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9" name="文本框 8"/>
          <p:cNvSpPr txBox="1"/>
          <p:nvPr/>
        </p:nvSpPr>
        <p:spPr>
          <a:xfrm>
            <a:off x="5322471" y="5969306"/>
            <a:ext cx="2013043"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等线 (正文)" charset="0"/>
              </a:rPr>
              <a:t>图</a:t>
            </a:r>
            <a:r>
              <a:rPr lang="en-US" altLang="zh-CN" dirty="0">
                <a:latin typeface="宋体" panose="02010600030101010101" pitchFamily="2" charset="-122"/>
                <a:ea typeface="宋体" panose="02010600030101010101" pitchFamily="2" charset="-122"/>
                <a:cs typeface="等线 (正文)" charset="0"/>
              </a:rPr>
              <a:t>3-1</a:t>
            </a:r>
            <a:r>
              <a:rPr lang="zh-CN" altLang="en-US" dirty="0">
                <a:latin typeface="宋体" panose="02010600030101010101" pitchFamily="2" charset="-122"/>
                <a:ea typeface="宋体" panose="02010600030101010101" pitchFamily="2" charset="-122"/>
                <a:cs typeface="等线 (正文)" charset="0"/>
              </a:rPr>
              <a:t> 通信原理图</a:t>
            </a:r>
          </a:p>
        </p:txBody>
      </p:sp>
      <p:sp>
        <p:nvSpPr>
          <p:cNvPr id="11" name="文本框 10"/>
          <p:cNvSpPr txBox="1"/>
          <p:nvPr/>
        </p:nvSpPr>
        <p:spPr>
          <a:xfrm>
            <a:off x="1112330" y="2414336"/>
            <a:ext cx="2669961" cy="461665"/>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数字水印系统：</a:t>
            </a:r>
          </a:p>
        </p:txBody>
      </p:sp>
      <p:grpSp>
        <p:nvGrpSpPr>
          <p:cNvPr id="3" name="组合 2"/>
          <p:cNvGrpSpPr/>
          <p:nvPr/>
        </p:nvGrpSpPr>
        <p:grpSpPr>
          <a:xfrm>
            <a:off x="1112331" y="3779017"/>
            <a:ext cx="10433323" cy="1849265"/>
            <a:chOff x="1112331" y="3779017"/>
            <a:chExt cx="10433323" cy="1849265"/>
          </a:xfrm>
        </p:grpSpPr>
        <p:sp>
          <p:nvSpPr>
            <p:cNvPr id="4" name="矩形 3"/>
            <p:cNvSpPr/>
            <p:nvPr/>
          </p:nvSpPr>
          <p:spPr>
            <a:xfrm>
              <a:off x="1112331" y="4913579"/>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鲸目叫声</a:t>
              </a:r>
              <a:r>
                <a:rPr lang="en-US" altLang="zh-CN" dirty="0">
                  <a:solidFill>
                    <a:schemeClr val="tx1"/>
                  </a:solidFill>
                </a:rPr>
                <a:t>/</a:t>
              </a:r>
              <a:r>
                <a:rPr lang="zh-CN" altLang="en-US" dirty="0">
                  <a:solidFill>
                    <a:schemeClr val="tx1"/>
                  </a:solidFill>
                </a:rPr>
                <a:t>仿鲸目叫声</a:t>
              </a:r>
            </a:p>
          </p:txBody>
        </p:sp>
        <p:sp>
          <p:nvSpPr>
            <p:cNvPr id="13" name="矩形 12"/>
            <p:cNvSpPr/>
            <p:nvPr/>
          </p:nvSpPr>
          <p:spPr>
            <a:xfrm>
              <a:off x="3331779" y="4913579"/>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嵌入算法</a:t>
              </a:r>
            </a:p>
          </p:txBody>
        </p:sp>
        <p:sp>
          <p:nvSpPr>
            <p:cNvPr id="14" name="矩形 13"/>
            <p:cNvSpPr/>
            <p:nvPr/>
          </p:nvSpPr>
          <p:spPr>
            <a:xfrm>
              <a:off x="5551227" y="4913579"/>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含传递信息的信号</a:t>
              </a:r>
            </a:p>
          </p:txBody>
        </p:sp>
        <p:sp>
          <p:nvSpPr>
            <p:cNvPr id="15" name="矩形 14"/>
            <p:cNvSpPr/>
            <p:nvPr/>
          </p:nvSpPr>
          <p:spPr>
            <a:xfrm>
              <a:off x="7770675" y="4913579"/>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水声信道</a:t>
              </a:r>
            </a:p>
          </p:txBody>
        </p:sp>
        <p:sp>
          <p:nvSpPr>
            <p:cNvPr id="16" name="矩形 15"/>
            <p:cNvSpPr/>
            <p:nvPr/>
          </p:nvSpPr>
          <p:spPr>
            <a:xfrm>
              <a:off x="9990122" y="3779017"/>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提取到的信息</a:t>
              </a:r>
            </a:p>
          </p:txBody>
        </p:sp>
        <p:sp>
          <p:nvSpPr>
            <p:cNvPr id="17" name="矩形 16"/>
            <p:cNvSpPr/>
            <p:nvPr/>
          </p:nvSpPr>
          <p:spPr>
            <a:xfrm>
              <a:off x="9990123" y="4913579"/>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提取算法</a:t>
              </a:r>
            </a:p>
          </p:txBody>
        </p:sp>
        <p:sp>
          <p:nvSpPr>
            <p:cNvPr id="20" name="矩形 19"/>
            <p:cNvSpPr/>
            <p:nvPr/>
          </p:nvSpPr>
          <p:spPr>
            <a:xfrm>
              <a:off x="3327578" y="3779017"/>
              <a:ext cx="1555531" cy="7147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传递信息</a:t>
              </a:r>
            </a:p>
          </p:txBody>
        </p:sp>
        <p:cxnSp>
          <p:nvCxnSpPr>
            <p:cNvPr id="6" name="直接箭头连接符 5"/>
            <p:cNvCxnSpPr>
              <a:stCxn id="4" idx="3"/>
              <a:endCxn id="13" idx="1"/>
            </p:cNvCxnSpPr>
            <p:nvPr/>
          </p:nvCxnSpPr>
          <p:spPr>
            <a:xfrm>
              <a:off x="2667862" y="5270931"/>
              <a:ext cx="663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20" idx="2"/>
              <a:endCxn id="13" idx="0"/>
            </p:cNvCxnSpPr>
            <p:nvPr/>
          </p:nvCxnSpPr>
          <p:spPr>
            <a:xfrm>
              <a:off x="4105344" y="4493720"/>
              <a:ext cx="4201" cy="4198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3" idx="3"/>
              <a:endCxn id="14" idx="1"/>
            </p:cNvCxnSpPr>
            <p:nvPr/>
          </p:nvCxnSpPr>
          <p:spPr>
            <a:xfrm>
              <a:off x="4887310" y="5270931"/>
              <a:ext cx="663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4" idx="3"/>
              <a:endCxn id="15" idx="1"/>
            </p:cNvCxnSpPr>
            <p:nvPr/>
          </p:nvCxnSpPr>
          <p:spPr>
            <a:xfrm>
              <a:off x="7106758" y="5270931"/>
              <a:ext cx="663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5" idx="3"/>
              <a:endCxn id="17" idx="1"/>
            </p:cNvCxnSpPr>
            <p:nvPr/>
          </p:nvCxnSpPr>
          <p:spPr>
            <a:xfrm>
              <a:off x="9326206" y="5270931"/>
              <a:ext cx="663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7" idx="0"/>
              <a:endCxn id="16" idx="2"/>
            </p:cNvCxnSpPr>
            <p:nvPr/>
          </p:nvCxnSpPr>
          <p:spPr>
            <a:xfrm flipH="1" flipV="1">
              <a:off x="10767888" y="4493720"/>
              <a:ext cx="1" cy="4198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整体框图</a:t>
            </a:r>
          </a:p>
        </p:txBody>
      </p:sp>
    </p:spTree>
    <p:extLst>
      <p:ext uri="{BB962C8B-B14F-4D97-AF65-F5344CB8AC3E}">
        <p14:creationId xmlns:p14="http://schemas.microsoft.com/office/powerpoint/2010/main" val="3619466257"/>
      </p:ext>
    </p:extLst>
  </p:cSld>
  <p:clrMapOvr>
    <a:masterClrMapping/>
  </p:clrMapOvr>
  <p:transition spd="slow" advTm="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3"/>
          <p:cNvSpPr/>
          <p:nvPr/>
        </p:nvSpPr>
        <p:spPr>
          <a:xfrm>
            <a:off x="3463946" y="3259721"/>
            <a:ext cx="3592327" cy="461665"/>
          </a:xfrm>
          <a:prstGeom prst="rect">
            <a:avLst/>
          </a:prstGeom>
        </p:spPr>
        <p:txBody>
          <a:bodyPr wrap="square">
            <a:spAutoFit/>
          </a:bodyPr>
          <a:lstStyle/>
          <a:p>
            <a:pPr>
              <a:defRPr/>
            </a:pPr>
            <a:r>
              <a:rPr lang="zh-CN" altLang="en-US" sz="2400" dirty="0">
                <a:latin typeface="微软雅黑" panose="020B0503020204020204" pitchFamily="34" charset="-122"/>
                <a:ea typeface="微软雅黑" panose="020B0503020204020204" pitchFamily="34" charset="-122"/>
                <a:cs typeface="+mn-ea"/>
                <a:sym typeface="+mn-ea"/>
              </a:rPr>
              <a:t>鲸目叫声或仿鲸目叫声</a:t>
            </a:r>
            <a:endParaRPr lang="en-US" sz="2400" noProof="1">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9" name="文本框 18"/>
          <p:cNvSpPr txBox="1"/>
          <p:nvPr/>
        </p:nvSpPr>
        <p:spPr>
          <a:xfrm>
            <a:off x="1146966" y="3198167"/>
            <a:ext cx="2008247" cy="584775"/>
          </a:xfrm>
          <a:prstGeom prst="rect">
            <a:avLst/>
          </a:prstGeom>
          <a:noFill/>
        </p:spPr>
        <p:txBody>
          <a:bodyPr wrap="square" rtlCol="0">
            <a:spAutoFit/>
          </a:bodyPr>
          <a:lstStyle/>
          <a:p>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rPr>
              <a:t>同步信号</a:t>
            </a: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25" name="文本框 24">
            <a:extLst>
              <a:ext uri="{FF2B5EF4-FFF2-40B4-BE49-F238E27FC236}">
                <a16:creationId xmlns:a16="http://schemas.microsoft.com/office/drawing/2014/main" id="{5F4435C8-58DA-4A1E-8AFC-D07D04294635}"/>
              </a:ext>
            </a:extLst>
          </p:cNvPr>
          <p:cNvSpPr txBox="1"/>
          <p:nvPr/>
        </p:nvSpPr>
        <p:spPr>
          <a:xfrm>
            <a:off x="0" y="213177"/>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同步信号</a:t>
            </a:r>
          </a:p>
        </p:txBody>
      </p:sp>
    </p:spTree>
    <p:extLst>
      <p:ext uri="{BB962C8B-B14F-4D97-AF65-F5344CB8AC3E}">
        <p14:creationId xmlns:p14="http://schemas.microsoft.com/office/powerpoint/2010/main" val="3726288087"/>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5523231" y="160528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5701521" y="1304256"/>
            <a:ext cx="627017" cy="1862048"/>
          </a:xfrm>
          <a:prstGeom prst="rect">
            <a:avLst/>
          </a:prstGeom>
          <a:noFill/>
        </p:spPr>
        <p:txBody>
          <a:bodyPr wrap="square" rtlCol="0">
            <a:spAutoFit/>
          </a:bodyPr>
          <a:lstStyle/>
          <a:p>
            <a:r>
              <a:rPr lang="en-US" altLang="zh-CN" sz="11500" dirty="0">
                <a:solidFill>
                  <a:schemeClr val="bg1"/>
                </a:solidFill>
                <a:latin typeface="+mn-ea"/>
                <a:cs typeface="Arial" panose="020B0604020202020204" pitchFamily="34" charset="0"/>
              </a:rPr>
              <a:t>1</a:t>
            </a:r>
            <a:endParaRPr lang="zh-CN" altLang="en-US" sz="11500" dirty="0">
              <a:solidFill>
                <a:schemeClr val="bg1"/>
              </a:solidFill>
              <a:latin typeface="+mn-ea"/>
              <a:cs typeface="Arial" panose="020B0604020202020204" pitchFamily="34" charset="0"/>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28960">
            <a:off x="-343267" y="2560596"/>
            <a:ext cx="12993189" cy="2515008"/>
          </a:xfrm>
          <a:prstGeom prst="rect">
            <a:avLst/>
          </a:prstGeom>
        </p:spPr>
      </p:pic>
      <p:sp>
        <p:nvSpPr>
          <p:cNvPr id="10" name="矩形 9"/>
          <p:cNvSpPr/>
          <p:nvPr/>
        </p:nvSpPr>
        <p:spPr>
          <a:xfrm>
            <a:off x="4594543" y="3402965"/>
            <a:ext cx="3002915" cy="829945"/>
          </a:xfrm>
          <a:prstGeom prst="rect">
            <a:avLst/>
          </a:prstGeom>
          <a:noFill/>
        </p:spPr>
        <p:txBody>
          <a:bodyPr vert="horz" wrap="square" rtlCol="0">
            <a:spAutoFit/>
          </a:bodyPr>
          <a:lstStyle/>
          <a:p>
            <a:pPr algn="ctr"/>
            <a:r>
              <a:rPr lang="zh-CN" altLang="en-US" sz="48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背景介绍</a:t>
            </a:r>
          </a:p>
        </p:txBody>
      </p:sp>
    </p:spTree>
  </p:cSld>
  <p:clrMapOvr>
    <a:masterClrMapping/>
  </p:clrMapOvr>
  <mc:AlternateContent xmlns:mc="http://schemas.openxmlformats.org/markup-compatibility/2006" xmlns:p14="http://schemas.microsoft.com/office/powerpoint/2010/main">
    <mc:Choice Requires="p14">
      <p:transition spd="slow"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16" presetClass="entr" presetSubtype="21"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100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长须鲸</a:t>
            </a:r>
          </a:p>
        </p:txBody>
      </p:sp>
      <p:sp>
        <p:nvSpPr>
          <p:cNvPr id="3" name="文本框 2">
            <a:extLst>
              <a:ext uri="{FF2B5EF4-FFF2-40B4-BE49-F238E27FC236}">
                <a16:creationId xmlns:a16="http://schemas.microsoft.com/office/drawing/2014/main" id="{94E8184F-6DD7-4D40-971D-A816612F8D04}"/>
              </a:ext>
            </a:extLst>
          </p:cNvPr>
          <p:cNvSpPr txBox="1"/>
          <p:nvPr/>
        </p:nvSpPr>
        <p:spPr>
          <a:xfrm>
            <a:off x="902624" y="1197130"/>
            <a:ext cx="10828020" cy="1323439"/>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zh-CN" altLang="en-US" sz="3200" dirty="0">
                <a:latin typeface="微软雅黑" panose="020B0503020204020204" pitchFamily="34" charset="-122"/>
                <a:ea typeface="微软雅黑" panose="020B0503020204020204" pitchFamily="34" charset="-122"/>
              </a:rPr>
              <a:t>分布：</a:t>
            </a:r>
            <a:r>
              <a:rPr lang="zh-CN" altLang="en-US" sz="2400" dirty="0">
                <a:latin typeface="微软雅黑" panose="020B0503020204020204" pitchFamily="34" charset="-122"/>
                <a:ea typeface="微软雅黑" panose="020B0503020204020204" pitchFamily="34" charset="-122"/>
              </a:rPr>
              <a:t>世界各地的主要海洋都发现了踪影，分布范围从极区到热带海域。</a:t>
            </a:r>
          </a:p>
          <a:p>
            <a:endParaRPr lang="zh-CN" altLang="en-US" sz="32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A93565F-BCCC-41E2-AFD0-7E589C23046D}"/>
              </a:ext>
            </a:extLst>
          </p:cNvPr>
          <p:cNvSpPr txBox="1"/>
          <p:nvPr/>
        </p:nvSpPr>
        <p:spPr>
          <a:xfrm>
            <a:off x="812569" y="2026996"/>
            <a:ext cx="10828020" cy="2427716"/>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zh-CN" altLang="en-US" sz="3200" dirty="0">
                <a:latin typeface="微软雅黑" panose="020B0503020204020204" pitchFamily="34" charset="-122"/>
                <a:ea typeface="微软雅黑" panose="020B0503020204020204" pitchFamily="34" charset="-122"/>
              </a:rPr>
              <a:t>鲸歌：</a:t>
            </a:r>
            <a:r>
              <a:rPr lang="zh-CN" altLang="en-US" sz="2400" dirty="0">
                <a:latin typeface="微软雅黑" panose="020B0503020204020204" pitchFamily="34" charset="-122"/>
                <a:ea typeface="微软雅黑" panose="020B0503020204020204" pitchFamily="34" charset="-122"/>
              </a:rPr>
              <a:t>叫声长、响亮、频率低。大部分发出的是低频声音，范围</a:t>
            </a:r>
            <a:r>
              <a:rPr lang="en-US" altLang="zh-CN" sz="2400" dirty="0">
                <a:latin typeface="微软雅黑" panose="020B0503020204020204" pitchFamily="34" charset="-122"/>
                <a:ea typeface="微软雅黑" panose="020B0503020204020204" pitchFamily="34" charset="-122"/>
              </a:rPr>
              <a:t>16-40Hz</a:t>
            </a:r>
            <a:r>
              <a:rPr lang="zh-CN" altLang="en-US" sz="2400" dirty="0">
                <a:latin typeface="微软雅黑" panose="020B0503020204020204" pitchFamily="34" charset="-122"/>
                <a:ea typeface="微软雅黑" panose="020B0503020204020204" pitchFamily="34" charset="-122"/>
              </a:rPr>
              <a:t>，每个声音持续</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秒，并由许多不同声音组成一个长至</a:t>
            </a:r>
            <a:r>
              <a:rPr lang="en-US" altLang="zh-CN" sz="2400" dirty="0">
                <a:latin typeface="微软雅黑" panose="020B0503020204020204" pitchFamily="34" charset="-122"/>
                <a:ea typeface="微软雅黑" panose="020B0503020204020204" pitchFamily="34" charset="-122"/>
              </a:rPr>
              <a:t>7-15</a:t>
            </a:r>
            <a:r>
              <a:rPr lang="zh-CN" altLang="en-US" sz="2400" dirty="0">
                <a:latin typeface="微软雅黑" panose="020B0503020204020204" pitchFamily="34" charset="-122"/>
                <a:ea typeface="微软雅黑" panose="020B0503020204020204" pitchFamily="34" charset="-122"/>
              </a:rPr>
              <a:t>分钟的序列，长须鲸会持续很多天来反复发出这些声音，这些声音在参考距离一米一大气压的情况下达到</a:t>
            </a:r>
            <a:r>
              <a:rPr lang="en-US" altLang="zh-CN" sz="2400" dirty="0">
                <a:latin typeface="微软雅黑" panose="020B0503020204020204" pitchFamily="34" charset="-122"/>
                <a:ea typeface="微软雅黑" panose="020B0503020204020204" pitchFamily="34" charset="-122"/>
              </a:rPr>
              <a:t>184-186</a:t>
            </a:r>
            <a:r>
              <a:rPr lang="zh-CN" altLang="en-US" sz="2400" dirty="0">
                <a:latin typeface="微软雅黑" panose="020B0503020204020204" pitchFamily="34" charset="-122"/>
                <a:ea typeface="微软雅黑" panose="020B0503020204020204" pitchFamily="34" charset="-122"/>
              </a:rPr>
              <a:t>分贝，在几千里之外都可以检测到。</a:t>
            </a:r>
          </a:p>
        </p:txBody>
      </p:sp>
      <p:sp>
        <p:nvSpPr>
          <p:cNvPr id="8" name="文本框 7">
            <a:extLst>
              <a:ext uri="{FF2B5EF4-FFF2-40B4-BE49-F238E27FC236}">
                <a16:creationId xmlns:a16="http://schemas.microsoft.com/office/drawing/2014/main" id="{9C3D9F27-B46B-4DB8-9E55-401BCA82FF74}"/>
              </a:ext>
            </a:extLst>
          </p:cNvPr>
          <p:cNvSpPr txBox="1"/>
          <p:nvPr/>
        </p:nvSpPr>
        <p:spPr>
          <a:xfrm>
            <a:off x="812569" y="4426565"/>
            <a:ext cx="10828020" cy="2431435"/>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zh-CN" altLang="en-US" sz="3200" dirty="0">
                <a:latin typeface="微软雅黑" panose="020B0503020204020204" pitchFamily="34" charset="-122"/>
                <a:ea typeface="微软雅黑" panose="020B0503020204020204" pitchFamily="34" charset="-122"/>
              </a:rPr>
              <a:t>发声：</a:t>
            </a:r>
            <a:r>
              <a:rPr lang="zh-CN" altLang="zh-CN" sz="2400" dirty="0">
                <a:latin typeface="微软雅黑" panose="020B0503020204020204" pitchFamily="34" charset="-122"/>
                <a:ea typeface="微软雅黑" panose="020B0503020204020204" pitchFamily="34" charset="-122"/>
              </a:rPr>
              <a:t>一般发出的声音序列时长</a:t>
            </a:r>
            <a:r>
              <a:rPr lang="en-US" altLang="zh-CN" sz="2400" dirty="0">
                <a:latin typeface="微软雅黑" panose="020B0503020204020204" pitchFamily="34" charset="-122"/>
                <a:ea typeface="微软雅黑" panose="020B0503020204020204" pitchFamily="34" charset="-122"/>
              </a:rPr>
              <a:t>1-20</a:t>
            </a:r>
            <a:r>
              <a:rPr lang="zh-CN" altLang="zh-CN" sz="2400" dirty="0">
                <a:latin typeface="微软雅黑" panose="020B0503020204020204" pitchFamily="34" charset="-122"/>
                <a:ea typeface="微软雅黑" panose="020B0503020204020204" pitchFamily="34" charset="-122"/>
              </a:rPr>
              <a:t>分钟，但会不断重复数小时至数天，中间会有短暂的休息，在繁殖季节发出的声音会非常丰富</a:t>
            </a:r>
            <a:r>
              <a:rPr lang="en-US" altLang="zh-CN" sz="2400" baseline="30000" dirty="0">
                <a:latin typeface="微软雅黑" panose="020B0503020204020204" pitchFamily="34" charset="-122"/>
                <a:ea typeface="微软雅黑" panose="020B0503020204020204" pitchFamily="34" charset="-122"/>
              </a:rPr>
              <a:t>[3]  </a:t>
            </a:r>
            <a:r>
              <a:rPr lang="zh-CN" altLang="en-US" sz="2400" baseline="300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大部分会在九月到第二年六月发声</a:t>
            </a:r>
            <a:r>
              <a:rPr lang="zh-CN" altLang="en-US" sz="2400" dirty="0">
                <a:latin typeface="微软雅黑" panose="020B0503020204020204" pitchFamily="34" charset="-122"/>
                <a:ea typeface="微软雅黑" panose="020B0503020204020204" pitchFamily="34" charset="-122"/>
              </a:rPr>
              <a:t>，</a:t>
            </a:r>
          </a:p>
          <a:p>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807318"/>
      </p:ext>
    </p:extLst>
  </p:cSld>
  <p:clrMapOvr>
    <a:masterClrMapping/>
  </p:clrMapOvr>
  <p:transition spd="slow"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长须鲸</a:t>
            </a:r>
          </a:p>
        </p:txBody>
      </p:sp>
      <p:sp>
        <p:nvSpPr>
          <p:cNvPr id="6" name="文本框 5">
            <a:extLst>
              <a:ext uri="{FF2B5EF4-FFF2-40B4-BE49-F238E27FC236}">
                <a16:creationId xmlns:a16="http://schemas.microsoft.com/office/drawing/2014/main" id="{A5C642FD-F172-40ED-8457-469E5AF6361F}"/>
              </a:ext>
            </a:extLst>
          </p:cNvPr>
          <p:cNvSpPr txBox="1"/>
          <p:nvPr/>
        </p:nvSpPr>
        <p:spPr>
          <a:xfrm>
            <a:off x="914400" y="1467853"/>
            <a:ext cx="10828020" cy="1319720"/>
          </a:xfrm>
          <a:prstGeom prst="rect">
            <a:avLst/>
          </a:prstGeom>
          <a:noFill/>
        </p:spPr>
        <p:txBody>
          <a:bodyPr wrap="square" rtlCol="0">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20Hz pulses </a:t>
            </a:r>
            <a:r>
              <a:rPr lang="zh-CN" altLang="en-US" sz="32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20Hz</a:t>
            </a:r>
            <a:r>
              <a:rPr lang="zh-CN" altLang="zh-CN" sz="2400" dirty="0">
                <a:latin typeface="微软雅黑" panose="020B0503020204020204" pitchFamily="34" charset="-122"/>
                <a:ea typeface="微软雅黑" panose="020B0503020204020204" pitchFamily="34" charset="-122"/>
              </a:rPr>
              <a:t>持续一秒的脉冲在频率上表现为从</a:t>
            </a:r>
            <a:r>
              <a:rPr lang="en-US" altLang="zh-CN" sz="2400" dirty="0">
                <a:latin typeface="微软雅黑" panose="020B0503020204020204" pitchFamily="34" charset="-122"/>
                <a:ea typeface="微软雅黑" panose="020B0503020204020204" pitchFamily="34" charset="-122"/>
              </a:rPr>
              <a:t>23Hz</a:t>
            </a:r>
            <a:r>
              <a:rPr lang="zh-CN" altLang="zh-CN"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18Hz</a:t>
            </a:r>
            <a:r>
              <a:rPr lang="zh-CN" altLang="zh-CN" sz="2400" dirty="0">
                <a:latin typeface="微软雅黑" panose="020B0503020204020204" pitchFamily="34" charset="-122"/>
                <a:ea typeface="微软雅黑" panose="020B0503020204020204" pitchFamily="34" charset="-122"/>
              </a:rPr>
              <a:t>的下扫频</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是较长脉冲序列的组成部分。</a:t>
            </a:r>
            <a:endParaRPr lang="zh-CN" altLang="en-US" sz="2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4AABB92-4995-4BBC-98FF-72AEE35D822A}"/>
              </a:ext>
            </a:extLst>
          </p:cNvPr>
          <p:cNvSpPr txBox="1"/>
          <p:nvPr/>
        </p:nvSpPr>
        <p:spPr>
          <a:xfrm>
            <a:off x="914400" y="3178002"/>
            <a:ext cx="10828020" cy="1319720"/>
          </a:xfrm>
          <a:prstGeom prst="rect">
            <a:avLst/>
          </a:prstGeom>
          <a:noFill/>
        </p:spPr>
        <p:txBody>
          <a:bodyPr wrap="square" rtlCol="0">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pulse intervals</a:t>
            </a:r>
            <a:r>
              <a:rPr lang="zh-CN" altLang="zh-CN" sz="2400" dirty="0">
                <a:latin typeface="微软雅黑" panose="020B0503020204020204" pitchFamily="34" charset="-122"/>
                <a:ea typeface="微软雅黑" panose="020B0503020204020204" pitchFamily="34" charset="-122"/>
              </a:rPr>
              <a:t>：一个脉冲到下个脉冲的间隔时间。从一个脉冲上的特定点到后续脉冲上的同一点测量脉冲间隔。</a:t>
            </a:r>
          </a:p>
        </p:txBody>
      </p:sp>
      <p:sp>
        <p:nvSpPr>
          <p:cNvPr id="11" name="矩形 10">
            <a:extLst>
              <a:ext uri="{FF2B5EF4-FFF2-40B4-BE49-F238E27FC236}">
                <a16:creationId xmlns:a16="http://schemas.microsoft.com/office/drawing/2014/main" id="{9CDE239C-4AE3-44E0-A912-F114A28D3F55}"/>
              </a:ext>
            </a:extLst>
          </p:cNvPr>
          <p:cNvSpPr/>
          <p:nvPr/>
        </p:nvSpPr>
        <p:spPr>
          <a:xfrm>
            <a:off x="914400" y="4888151"/>
            <a:ext cx="10828020" cy="1319720"/>
          </a:xfrm>
          <a:prstGeom prst="rect">
            <a:avLst/>
          </a:prstGeom>
        </p:spPr>
        <p:txBody>
          <a:bodyPr wrap="square">
            <a:spAutoFit/>
          </a:bodyPr>
          <a:lstStyle/>
          <a:p>
            <a:pPr>
              <a:lnSpc>
                <a:spcPct val="150000"/>
              </a:lnSpc>
            </a:pPr>
            <a:r>
              <a:rPr lang="en-US" altLang="zh-CN" sz="32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20Hz signal bouts</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rPr>
              <a:t> 20Hz pulses</a:t>
            </a:r>
            <a:r>
              <a:rPr lang="zh-CN" altLang="en-US"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以</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固定脉冲间隔连续产生，与其他</a:t>
            </a:r>
            <a:r>
              <a:rPr lang="en-US"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bout</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间隔至少</a:t>
            </a:r>
            <a:r>
              <a:rPr lang="en-US"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小时，</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每</a:t>
            </a:r>
            <a:r>
              <a:rPr lang="en-US"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bout</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可能持续</a:t>
            </a:r>
            <a:r>
              <a:rPr lang="en-US"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32.5</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小时</a:t>
            </a:r>
            <a:r>
              <a:rPr lang="zh-CN" altLang="en-US"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1991374"/>
      </p:ext>
    </p:extLst>
  </p:cSld>
  <p:clrMapOvr>
    <a:masterClrMapping/>
  </p:clrMapOvr>
  <p:transition spd="slow"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rPr>
              <a:t>长须鲸</a:t>
            </a:r>
          </a:p>
        </p:txBody>
      </p:sp>
      <p:sp>
        <p:nvSpPr>
          <p:cNvPr id="7" name="文本框 6">
            <a:extLst>
              <a:ext uri="{FF2B5EF4-FFF2-40B4-BE49-F238E27FC236}">
                <a16:creationId xmlns:a16="http://schemas.microsoft.com/office/drawing/2014/main" id="{3E96410C-306C-4BAA-898E-F95752DF72E6}"/>
              </a:ext>
            </a:extLst>
          </p:cNvPr>
          <p:cNvSpPr txBox="1"/>
          <p:nvPr/>
        </p:nvSpPr>
        <p:spPr>
          <a:xfrm>
            <a:off x="914400" y="1611975"/>
            <a:ext cx="10828020" cy="1319720"/>
          </a:xfrm>
          <a:prstGeom prst="rect">
            <a:avLst/>
          </a:prstGeom>
          <a:noFill/>
        </p:spPr>
        <p:txBody>
          <a:bodyPr wrap="square" rtlCol="0">
            <a:spAutoFit/>
          </a:bodyPr>
          <a:lstStyle/>
          <a:p>
            <a:pPr>
              <a:lnSpc>
                <a:spcPct val="150000"/>
              </a:lnSpc>
            </a:pPr>
            <a:r>
              <a:rPr lang="zh-CN" altLang="zh-CN" sz="3200" dirty="0">
                <a:latin typeface="微软雅黑" panose="020B0503020204020204" pitchFamily="34" charset="-122"/>
                <a:ea typeface="微软雅黑" panose="020B0503020204020204" pitchFamily="34" charset="-122"/>
              </a:rPr>
              <a:t>双脉冲序列</a:t>
            </a:r>
            <a:r>
              <a:rPr lang="zh-CN" altLang="zh-CN" sz="2400" dirty="0">
                <a:latin typeface="微软雅黑" panose="020B0503020204020204" pitchFamily="34" charset="-122"/>
                <a:ea typeface="微软雅黑" panose="020B0503020204020204" pitchFamily="34" charset="-122"/>
              </a:rPr>
              <a:t>：不同脉冲间隔交替的两个单脉冲信号组成的序列，每个脉冲信号的间隔可相同也可不同。</a:t>
            </a:r>
          </a:p>
        </p:txBody>
      </p:sp>
      <p:sp>
        <p:nvSpPr>
          <p:cNvPr id="9" name="文本框 8">
            <a:extLst>
              <a:ext uri="{FF2B5EF4-FFF2-40B4-BE49-F238E27FC236}">
                <a16:creationId xmlns:a16="http://schemas.microsoft.com/office/drawing/2014/main" id="{ECA72827-FAF4-4E37-99B3-6D15B75E4FAA}"/>
              </a:ext>
            </a:extLst>
          </p:cNvPr>
          <p:cNvSpPr txBox="1"/>
          <p:nvPr/>
        </p:nvSpPr>
        <p:spPr>
          <a:xfrm>
            <a:off x="914400" y="3093853"/>
            <a:ext cx="10828020" cy="1319720"/>
          </a:xfrm>
          <a:prstGeom prst="rect">
            <a:avLst/>
          </a:prstGeom>
          <a:noFill/>
        </p:spPr>
        <p:txBody>
          <a:bodyPr wrap="square" rtlCol="0">
            <a:spAutoFit/>
          </a:bodyPr>
          <a:lstStyle/>
          <a:p>
            <a:pPr>
              <a:lnSpc>
                <a:spcPct val="150000"/>
              </a:lnSpc>
            </a:pPr>
            <a:r>
              <a:rPr lang="zh-CN" altLang="zh-CN" sz="3200" dirty="0">
                <a:latin typeface="微软雅黑" panose="020B0503020204020204" pitchFamily="34" charset="-122"/>
                <a:ea typeface="微软雅黑" panose="020B0503020204020204" pitchFamily="34" charset="-122"/>
              </a:rPr>
              <a:t>三脉冲序列</a:t>
            </a:r>
            <a:r>
              <a:rPr lang="zh-CN" altLang="zh-CN" sz="2400" dirty="0">
                <a:latin typeface="微软雅黑" panose="020B0503020204020204" pitchFamily="34" charset="-122"/>
                <a:ea typeface="微软雅黑" panose="020B0503020204020204" pitchFamily="34" charset="-122"/>
              </a:rPr>
              <a:t>：至少具有两个不同的脉冲间隔交替，其中之一可以重复两次或多次。</a:t>
            </a:r>
          </a:p>
        </p:txBody>
      </p:sp>
      <p:sp>
        <p:nvSpPr>
          <p:cNvPr id="4" name="矩形 3">
            <a:extLst>
              <a:ext uri="{FF2B5EF4-FFF2-40B4-BE49-F238E27FC236}">
                <a16:creationId xmlns:a16="http://schemas.microsoft.com/office/drawing/2014/main" id="{81A6A51B-F984-4D76-B0BD-826C89480E00}"/>
              </a:ext>
            </a:extLst>
          </p:cNvPr>
          <p:cNvSpPr/>
          <p:nvPr/>
        </p:nvSpPr>
        <p:spPr>
          <a:xfrm>
            <a:off x="914400" y="4583351"/>
            <a:ext cx="10885170" cy="1482650"/>
          </a:xfrm>
          <a:prstGeom prst="rect">
            <a:avLst/>
          </a:prstGeom>
        </p:spPr>
        <p:txBody>
          <a:bodyPr wrap="square">
            <a:spAutoFit/>
          </a:bodyPr>
          <a:lstStyle/>
          <a:p>
            <a:pPr>
              <a:lnSpc>
                <a:spcPct val="150000"/>
              </a:lnSpc>
            </a:pPr>
            <a:r>
              <a:rPr lang="en-US" altLang="zh-CN" sz="32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gaps</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bouts</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之间持续</a:t>
            </a:r>
            <a:r>
              <a:rPr lang="en-US"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到</a:t>
            </a:r>
            <a:r>
              <a:rPr lang="en-US"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120</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分钟的安静时间。</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32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rests</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bouts</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之间持续</a:t>
            </a:r>
            <a:r>
              <a:rPr lang="en-US"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到</a:t>
            </a:r>
            <a:r>
              <a:rPr lang="en-US"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2400" kern="1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分钟的安静时间。</a:t>
            </a: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4C956436-C1EC-4B0F-9E66-38AA9B9A0267}"/>
              </a:ext>
            </a:extLst>
          </p:cNvPr>
          <p:cNvSpPr txBox="1"/>
          <p:nvPr/>
        </p:nvSpPr>
        <p:spPr>
          <a:xfrm>
            <a:off x="914400" y="1604355"/>
            <a:ext cx="10828020" cy="1319720"/>
          </a:xfrm>
          <a:prstGeom prst="rect">
            <a:avLst/>
          </a:prstGeom>
          <a:noFill/>
        </p:spPr>
        <p:txBody>
          <a:bodyPr wrap="square" rtlCol="0">
            <a:spAutoFit/>
          </a:bodyPr>
          <a:lstStyle/>
          <a:p>
            <a:pPr>
              <a:lnSpc>
                <a:spcPct val="150000"/>
              </a:lnSpc>
            </a:pPr>
            <a:r>
              <a:rPr lang="zh-CN" altLang="zh-CN" sz="3200" dirty="0">
                <a:latin typeface="微软雅黑" panose="020B0503020204020204" pitchFamily="34" charset="-122"/>
                <a:ea typeface="微软雅黑" panose="020B0503020204020204" pitchFamily="34" charset="-122"/>
              </a:rPr>
              <a:t>双脉冲序列</a:t>
            </a:r>
            <a:r>
              <a:rPr lang="zh-CN" altLang="zh-CN" sz="2400" dirty="0">
                <a:latin typeface="微软雅黑" panose="020B0503020204020204" pitchFamily="34" charset="-122"/>
                <a:ea typeface="微软雅黑" panose="020B0503020204020204" pitchFamily="34" charset="-122"/>
              </a:rPr>
              <a:t>：不同脉冲间隔交替的两个单脉冲信号组成的序列，每个脉冲信号的间隔可相同也可不同。</a:t>
            </a:r>
          </a:p>
        </p:txBody>
      </p:sp>
    </p:spTree>
    <p:extLst>
      <p:ext uri="{BB962C8B-B14F-4D97-AF65-F5344CB8AC3E}">
        <p14:creationId xmlns:p14="http://schemas.microsoft.com/office/powerpoint/2010/main" val="447342714"/>
      </p:ext>
    </p:extLst>
  </p:cSld>
  <p:clrMapOvr>
    <a:masterClrMapping/>
  </p:clrMapOvr>
  <p:transition spd="slow"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仿生隐蔽水声通信</a:t>
            </a:r>
          </a:p>
        </p:txBody>
      </p:sp>
      <p:pic>
        <p:nvPicPr>
          <p:cNvPr id="7" name="图片 6">
            <a:extLst>
              <a:ext uri="{FF2B5EF4-FFF2-40B4-BE49-F238E27FC236}">
                <a16:creationId xmlns:a16="http://schemas.microsoft.com/office/drawing/2014/main" id="{4A7C46BC-3918-4273-BF0D-D9C5CB8436F4}"/>
              </a:ext>
            </a:extLst>
          </p:cNvPr>
          <p:cNvPicPr/>
          <p:nvPr/>
        </p:nvPicPr>
        <p:blipFill>
          <a:blip r:embed="rId3"/>
          <a:stretch>
            <a:fillRect/>
          </a:stretch>
        </p:blipFill>
        <p:spPr>
          <a:xfrm>
            <a:off x="1912620" y="1272540"/>
            <a:ext cx="7901940" cy="4145280"/>
          </a:xfrm>
          <a:prstGeom prst="rect">
            <a:avLst/>
          </a:prstGeom>
        </p:spPr>
      </p:pic>
    </p:spTree>
    <p:extLst>
      <p:ext uri="{BB962C8B-B14F-4D97-AF65-F5344CB8AC3E}">
        <p14:creationId xmlns:p14="http://schemas.microsoft.com/office/powerpoint/2010/main" val="1364768529"/>
      </p:ext>
    </p:extLst>
  </p:cSld>
  <p:clrMapOvr>
    <a:masterClrMapping/>
  </p:clrMapOvr>
  <p:transition spd="slow" advTm="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90" y="259080"/>
            <a:ext cx="3392170"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傅里叶变换</a:t>
            </a:r>
          </a:p>
        </p:txBody>
      </p:sp>
      <p:pic>
        <p:nvPicPr>
          <p:cNvPr id="5" name="图片 4">
            <a:extLst>
              <a:ext uri="{FF2B5EF4-FFF2-40B4-BE49-F238E27FC236}">
                <a16:creationId xmlns:a16="http://schemas.microsoft.com/office/drawing/2014/main" id="{421978DF-AFCD-47C3-A776-51B2865E9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540" y="1861751"/>
            <a:ext cx="4778033" cy="3287541"/>
          </a:xfrm>
          <a:prstGeom prst="rect">
            <a:avLst/>
          </a:prstGeom>
        </p:spPr>
      </p:pic>
      <p:pic>
        <p:nvPicPr>
          <p:cNvPr id="7" name="图片 6">
            <a:extLst>
              <a:ext uri="{FF2B5EF4-FFF2-40B4-BE49-F238E27FC236}">
                <a16:creationId xmlns:a16="http://schemas.microsoft.com/office/drawing/2014/main" id="{C02B0893-2D52-4DCA-8D9A-0453BE596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90" y="1524001"/>
            <a:ext cx="5400000" cy="3718033"/>
          </a:xfrm>
          <a:prstGeom prst="rect">
            <a:avLst/>
          </a:prstGeom>
        </p:spPr>
      </p:pic>
    </p:spTree>
    <p:extLst>
      <p:ext uri="{BB962C8B-B14F-4D97-AF65-F5344CB8AC3E}">
        <p14:creationId xmlns:p14="http://schemas.microsoft.com/office/powerpoint/2010/main" val="2962775745"/>
      </p:ext>
    </p:extLst>
  </p:cSld>
  <p:clrMapOvr>
    <a:masterClrMapping/>
  </p:clrMapOvr>
  <p:transition spd="slow"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90" y="259080"/>
            <a:ext cx="3281680"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小波变换</a:t>
            </a:r>
          </a:p>
        </p:txBody>
      </p:sp>
      <p:pic>
        <p:nvPicPr>
          <p:cNvPr id="3" name="图片 2">
            <a:extLst>
              <a:ext uri="{FF2B5EF4-FFF2-40B4-BE49-F238E27FC236}">
                <a16:creationId xmlns:a16="http://schemas.microsoft.com/office/drawing/2014/main" id="{70A405B3-B012-4980-9E2C-26DFB153C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32" y="1157287"/>
            <a:ext cx="5867311" cy="4146233"/>
          </a:xfrm>
          <a:prstGeom prst="rect">
            <a:avLst/>
          </a:prstGeom>
        </p:spPr>
      </p:pic>
      <p:pic>
        <p:nvPicPr>
          <p:cNvPr id="6" name="图片 5">
            <a:extLst>
              <a:ext uri="{FF2B5EF4-FFF2-40B4-BE49-F238E27FC236}">
                <a16:creationId xmlns:a16="http://schemas.microsoft.com/office/drawing/2014/main" id="{9D6CFFE6-01BA-41A5-BAC0-9280524DB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8520" y="1569721"/>
            <a:ext cx="4552381" cy="3566160"/>
          </a:xfrm>
          <a:prstGeom prst="rect">
            <a:avLst/>
          </a:prstGeom>
        </p:spPr>
      </p:pic>
    </p:spTree>
    <p:extLst>
      <p:ext uri="{BB962C8B-B14F-4D97-AF65-F5344CB8AC3E}">
        <p14:creationId xmlns:p14="http://schemas.microsoft.com/office/powerpoint/2010/main" val="505469649"/>
      </p:ext>
    </p:extLst>
  </p:cSld>
  <p:clrMapOvr>
    <a:masterClrMapping/>
  </p:clrMapOvr>
  <p:transition spd="slow"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90" y="259080"/>
            <a:ext cx="3361690"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rPr>
              <a:t>线性调频小波变换</a:t>
            </a:r>
          </a:p>
        </p:txBody>
      </p:sp>
      <p:pic>
        <p:nvPicPr>
          <p:cNvPr id="2" name="图片 1">
            <a:extLst>
              <a:ext uri="{FF2B5EF4-FFF2-40B4-BE49-F238E27FC236}">
                <a16:creationId xmlns:a16="http://schemas.microsoft.com/office/drawing/2014/main" id="{2F6F2094-907D-4B3F-96CE-AC3C795241A2}"/>
              </a:ext>
            </a:extLst>
          </p:cNvPr>
          <p:cNvPicPr>
            <a:picLocks noChangeAspect="1"/>
          </p:cNvPicPr>
          <p:nvPr/>
        </p:nvPicPr>
        <p:blipFill>
          <a:blip r:embed="rId3"/>
          <a:stretch>
            <a:fillRect/>
          </a:stretch>
        </p:blipFill>
        <p:spPr>
          <a:xfrm>
            <a:off x="849269" y="3570475"/>
            <a:ext cx="7920000" cy="1290925"/>
          </a:xfrm>
          <a:prstGeom prst="rect">
            <a:avLst/>
          </a:prstGeom>
        </p:spPr>
      </p:pic>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5A33341B-1495-49EB-9E6C-6796DB615FF5}"/>
                  </a:ext>
                </a:extLst>
              </p:cNvPr>
              <p:cNvSpPr/>
              <p:nvPr/>
            </p:nvSpPr>
            <p:spPr>
              <a:xfrm>
                <a:off x="1117274" y="5350358"/>
                <a:ext cx="9957452" cy="741100"/>
              </a:xfrm>
              <a:prstGeom prst="rect">
                <a:avLst/>
              </a:prstGeom>
            </p:spPr>
            <p:txBody>
              <a:bodyPr wrap="square">
                <a:spAutoFit/>
              </a:bodyPr>
              <a:lstStyle/>
              <a:p>
                <a:pPr/>
                <a14:m>
                  <m:oMath xmlns:m="http://schemas.openxmlformats.org/officeDocument/2006/math">
                    <m:r>
                      <a:rPr lang="zh-CN" altLang="en-US" sz="2400" i="1" smtClean="0">
                        <a:latin typeface="Cambria Math" panose="02040503050406030204" pitchFamily="18" charset="0"/>
                      </a:rPr>
                      <m:t>𝜏</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时间的平移，</a:t>
                </a:r>
                <a14:m>
                  <m:oMath xmlns:m="http://schemas.openxmlformats.org/officeDocument/2006/math">
                    <m:r>
                      <a:rPr lang="en-US" altLang="zh-CN" sz="2400" b="0" i="1" dirty="0">
                        <a:latin typeface="Cambria Math" panose="02040503050406030204" pitchFamily="18" charset="0"/>
                        <a:ea typeface="微软雅黑" panose="020B0503020204020204" pitchFamily="34" charset="-122"/>
                      </a:rPr>
                      <m:t>𝑓</m:t>
                    </m:r>
                    <m:r>
                      <a:rPr lang="en-US" altLang="zh-CN" sz="2400" b="0" i="1" dirty="0" smtClean="0">
                        <a:latin typeface="Cambria Math" panose="02040503050406030204" pitchFamily="18" charset="0"/>
                        <a:ea typeface="微软雅黑" panose="020B0503020204020204" pitchFamily="34" charset="-122"/>
                      </a:rPr>
                      <m:t>: </m:t>
                    </m:r>
                    <m:r>
                      <a:rPr lang="zh-CN" altLang="en-US" sz="2400" i="0" dirty="0">
                        <a:latin typeface="Cambria Math" panose="02040503050406030204" pitchFamily="18" charset="0"/>
                        <a:ea typeface="微软雅黑" panose="020B0503020204020204" pitchFamily="34" charset="-122"/>
                      </a:rPr>
                      <m:t>频率</m:t>
                    </m:r>
                  </m:oMath>
                </a14:m>
                <a:r>
                  <a:rPr lang="zh-CN" altLang="en-US" sz="2400" dirty="0">
                    <a:latin typeface="微软雅黑" panose="020B0503020204020204" pitchFamily="34" charset="-122"/>
                    <a:ea typeface="微软雅黑" panose="020B0503020204020204" pitchFamily="34" charset="-122"/>
                  </a:rPr>
                  <a:t>的平移，</a:t>
                </a:r>
                <a:r>
                  <a:rPr lang="en-US" altLang="zh-CN" sz="2400" i="1" dirty="0">
                    <a:latin typeface="微软雅黑" panose="020B0503020204020204" pitchFamily="34" charset="-122"/>
                    <a:ea typeface="微软雅黑" panose="020B0503020204020204" pitchFamily="34" charset="-122"/>
                  </a:rPr>
                  <a:t>c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频率上的线性调频率，</a:t>
                </a:r>
                <a:r>
                  <a:rPr lang="en-US" altLang="zh-CN" sz="2400" i="1" dirty="0">
                    <a:latin typeface="微软雅黑" panose="020B0503020204020204" pitchFamily="34" charset="-122"/>
                    <a:ea typeface="微软雅黑" panose="020B0503020204020204" pitchFamily="34" charset="-122"/>
                  </a:rPr>
                  <a:t>d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伸缩参数</a:t>
                </a:r>
              </a:p>
              <a:p>
                <a:endParaRPr lang="zh-CN" altLang="en-US" dirty="0"/>
              </a:p>
            </p:txBody>
          </p:sp>
        </mc:Choice>
        <mc:Fallback>
          <p:sp>
            <p:nvSpPr>
              <p:cNvPr id="3" name="矩形 2">
                <a:extLst>
                  <a:ext uri="{FF2B5EF4-FFF2-40B4-BE49-F238E27FC236}">
                    <a16:creationId xmlns:a16="http://schemas.microsoft.com/office/drawing/2014/main" id="{5A33341B-1495-49EB-9E6C-6796DB615FF5}"/>
                  </a:ext>
                </a:extLst>
              </p:cNvPr>
              <p:cNvSpPr>
                <a:spLocks noRot="1" noChangeAspect="1" noMove="1" noResize="1" noEditPoints="1" noAdjustHandles="1" noChangeArrowheads="1" noChangeShapeType="1" noTextEdit="1"/>
              </p:cNvSpPr>
              <p:nvPr/>
            </p:nvSpPr>
            <p:spPr>
              <a:xfrm>
                <a:off x="1117274" y="5350358"/>
                <a:ext cx="9957452" cy="741100"/>
              </a:xfrm>
              <a:prstGeom prst="rect">
                <a:avLst/>
              </a:prstGeom>
              <a:blipFill>
                <a:blip r:embed="rId4"/>
                <a:stretch>
                  <a:fillRect t="-578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618681F-AAC8-48AC-B64E-5F25804CD607}"/>
              </a:ext>
            </a:extLst>
          </p:cNvPr>
          <p:cNvPicPr>
            <a:picLocks noChangeAspect="1"/>
          </p:cNvPicPr>
          <p:nvPr/>
        </p:nvPicPr>
        <p:blipFill>
          <a:blip r:embed="rId5"/>
          <a:stretch>
            <a:fillRect/>
          </a:stretch>
        </p:blipFill>
        <p:spPr>
          <a:xfrm>
            <a:off x="849269" y="1343447"/>
            <a:ext cx="7920000" cy="1861265"/>
          </a:xfrm>
          <a:prstGeom prst="rect">
            <a:avLst/>
          </a:prstGeom>
        </p:spPr>
      </p:pic>
    </p:spTree>
    <p:extLst>
      <p:ext uri="{BB962C8B-B14F-4D97-AF65-F5344CB8AC3E}">
        <p14:creationId xmlns:p14="http://schemas.microsoft.com/office/powerpoint/2010/main" val="2695174002"/>
      </p:ext>
    </p:extLst>
  </p:cSld>
  <p:clrMapOvr>
    <a:masterClrMapping/>
  </p:clrMapOvr>
  <p:transition spd="slow" advTm="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90" y="259080"/>
            <a:ext cx="3541444"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rPr>
              <a:t>线性调频小波变换</a:t>
            </a:r>
          </a:p>
        </p:txBody>
      </p:sp>
      <p:pic>
        <p:nvPicPr>
          <p:cNvPr id="2" name="图片 1">
            <a:extLst>
              <a:ext uri="{FF2B5EF4-FFF2-40B4-BE49-F238E27FC236}">
                <a16:creationId xmlns:a16="http://schemas.microsoft.com/office/drawing/2014/main" id="{99197345-E807-405F-B28B-9BBF34C29045}"/>
              </a:ext>
            </a:extLst>
          </p:cNvPr>
          <p:cNvPicPr>
            <a:picLocks noChangeAspect="1"/>
          </p:cNvPicPr>
          <p:nvPr/>
        </p:nvPicPr>
        <p:blipFill>
          <a:blip r:embed="rId3"/>
          <a:stretch>
            <a:fillRect/>
          </a:stretch>
        </p:blipFill>
        <p:spPr>
          <a:xfrm>
            <a:off x="1608434" y="1832584"/>
            <a:ext cx="6304642" cy="2002817"/>
          </a:xfrm>
          <a:prstGeom prst="rect">
            <a:avLst/>
          </a:prstGeom>
        </p:spPr>
      </p:pic>
      <p:pic>
        <p:nvPicPr>
          <p:cNvPr id="3" name="图片 2">
            <a:extLst>
              <a:ext uri="{FF2B5EF4-FFF2-40B4-BE49-F238E27FC236}">
                <a16:creationId xmlns:a16="http://schemas.microsoft.com/office/drawing/2014/main" id="{3C869B38-8F0B-4A01-84A7-E157AE6D5B22}"/>
              </a:ext>
            </a:extLst>
          </p:cNvPr>
          <p:cNvPicPr>
            <a:picLocks noChangeAspect="1"/>
          </p:cNvPicPr>
          <p:nvPr/>
        </p:nvPicPr>
        <p:blipFill>
          <a:blip r:embed="rId4"/>
          <a:stretch>
            <a:fillRect/>
          </a:stretch>
        </p:blipFill>
        <p:spPr>
          <a:xfrm>
            <a:off x="2097639" y="4784083"/>
            <a:ext cx="4163470" cy="779901"/>
          </a:xfrm>
          <a:prstGeom prst="rect">
            <a:avLst/>
          </a:prstGeom>
        </p:spPr>
      </p:pic>
    </p:spTree>
    <p:extLst>
      <p:ext uri="{BB962C8B-B14F-4D97-AF65-F5344CB8AC3E}">
        <p14:creationId xmlns:p14="http://schemas.microsoft.com/office/powerpoint/2010/main" val="2665480860"/>
      </p:ext>
    </p:extLst>
  </p:cSld>
  <p:clrMapOvr>
    <a:masterClrMapping/>
  </p:clrMapOvr>
  <p:transition spd="slow" advTm="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90" y="259080"/>
            <a:ext cx="3281680"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结果</a:t>
            </a:r>
          </a:p>
        </p:txBody>
      </p:sp>
      <p:pic>
        <p:nvPicPr>
          <p:cNvPr id="3" name="图片 2">
            <a:extLst>
              <a:ext uri="{FF2B5EF4-FFF2-40B4-BE49-F238E27FC236}">
                <a16:creationId xmlns:a16="http://schemas.microsoft.com/office/drawing/2014/main" id="{A31846D6-2EFA-4A50-B0AC-96D9C35AED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5635" y="1350645"/>
            <a:ext cx="5274310" cy="3953510"/>
          </a:xfrm>
          <a:prstGeom prst="rect">
            <a:avLst/>
          </a:prstGeom>
          <a:noFill/>
          <a:ln>
            <a:noFill/>
          </a:ln>
        </p:spPr>
      </p:pic>
      <p:pic>
        <p:nvPicPr>
          <p:cNvPr id="5" name="图片 4">
            <a:extLst>
              <a:ext uri="{FF2B5EF4-FFF2-40B4-BE49-F238E27FC236}">
                <a16:creationId xmlns:a16="http://schemas.microsoft.com/office/drawing/2014/main" id="{6944FE08-C18E-453D-8938-AAF846C556C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909945" y="1350645"/>
            <a:ext cx="5274310" cy="3953510"/>
          </a:xfrm>
          <a:prstGeom prst="rect">
            <a:avLst/>
          </a:prstGeom>
          <a:noFill/>
          <a:ln>
            <a:noFill/>
          </a:ln>
        </p:spPr>
      </p:pic>
    </p:spTree>
    <p:extLst>
      <p:ext uri="{BB962C8B-B14F-4D97-AF65-F5344CB8AC3E}">
        <p14:creationId xmlns:p14="http://schemas.microsoft.com/office/powerpoint/2010/main" val="2668147119"/>
      </p:ext>
    </p:extLst>
  </p:cSld>
  <p:clrMapOvr>
    <a:masterClrMapping/>
  </p:clrMapOvr>
  <p:transition spd="slow" advTm="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3"/>
          <p:cNvSpPr/>
          <p:nvPr/>
        </p:nvSpPr>
        <p:spPr>
          <a:xfrm>
            <a:off x="4230562" y="3198166"/>
            <a:ext cx="4705619" cy="461665"/>
          </a:xfrm>
          <a:prstGeom prst="rect">
            <a:avLst/>
          </a:prstGeom>
        </p:spPr>
        <p:txBody>
          <a:bodyPr wrap="square">
            <a:spAutoFit/>
          </a:bodyPr>
          <a:lstStyle/>
          <a:p>
            <a:pPr>
              <a:defRPr/>
            </a:pPr>
            <a:r>
              <a:rPr lang="zh-CN" altLang="en-US" sz="2400" dirty="0">
                <a:latin typeface="微软雅黑" panose="020B0503020204020204" pitchFamily="34" charset="-122"/>
                <a:ea typeface="微软雅黑" panose="020B0503020204020204" pitchFamily="34" charset="-122"/>
                <a:sym typeface="+mn-ea"/>
              </a:rPr>
              <a:t>水印生成、水印嵌入和水印提取</a:t>
            </a:r>
            <a:endParaRPr lang="en-US" sz="2400" noProof="1">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1" name="文本框 10"/>
          <p:cNvSpPr txBox="1"/>
          <p:nvPr/>
        </p:nvSpPr>
        <p:spPr>
          <a:xfrm>
            <a:off x="1126185" y="3136612"/>
            <a:ext cx="2669961" cy="584775"/>
          </a:xfrm>
          <a:prstGeom prst="rect">
            <a:avLst/>
          </a:prstGeom>
          <a:noFill/>
        </p:spPr>
        <p:txBody>
          <a:bodyPr wrap="square" rtlCol="0">
            <a:spAutoFit/>
          </a:bodyPr>
          <a:lstStyle/>
          <a:p>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rPr>
              <a:t>数字水印系统：</a:t>
            </a:r>
          </a:p>
        </p:txBody>
      </p:sp>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数字水印系统</a:t>
            </a:r>
          </a:p>
        </p:txBody>
      </p:sp>
    </p:spTree>
    <p:extLst>
      <p:ext uri="{BB962C8B-B14F-4D97-AF65-F5344CB8AC3E}">
        <p14:creationId xmlns:p14="http://schemas.microsoft.com/office/powerpoint/2010/main" val="3572996597"/>
      </p:ext>
    </p:extLst>
  </p:cSld>
  <p:clrMapOvr>
    <a:masterClrMapping/>
  </p:clrMapOvr>
  <p:transition spd="slow" advTm="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7177906" y="2050542"/>
            <a:ext cx="0" cy="48341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a:grpSpLocks noChangeAspect="1"/>
          </p:cNvGrpSpPr>
          <p:nvPr/>
        </p:nvGrpSpPr>
        <p:grpSpPr>
          <a:xfrm>
            <a:off x="6830713" y="1884247"/>
            <a:ext cx="720000" cy="718326"/>
            <a:chOff x="4724972" y="1458268"/>
            <a:chExt cx="742579" cy="789978"/>
          </a:xfrm>
        </p:grpSpPr>
        <p:sp>
          <p:nvSpPr>
            <p:cNvPr id="6" name="菱形 5"/>
            <p:cNvSpPr/>
            <p:nvPr/>
          </p:nvSpPr>
          <p:spPr>
            <a:xfrm>
              <a:off x="4724972" y="1458268"/>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7" name="Rectangle 22"/>
            <p:cNvSpPr>
              <a:spLocks noChangeArrowheads="1"/>
            </p:cNvSpPr>
            <p:nvPr/>
          </p:nvSpPr>
          <p:spPr bwMode="auto">
            <a:xfrm>
              <a:off x="4859799" y="1528016"/>
              <a:ext cx="414266" cy="6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zh-CN" sz="4000" noProof="1">
                  <a:solidFill>
                    <a:schemeClr val="tx1">
                      <a:lumMod val="85000"/>
                      <a:lumOff val="15000"/>
                    </a:schemeClr>
                  </a:solidFill>
                  <a:latin typeface="+mn-ea"/>
                  <a:cs typeface="Open Sans" panose="020B0606030504020204" pitchFamily="34" charset="0"/>
                </a:rPr>
                <a:t>1</a:t>
              </a:r>
            </a:p>
          </p:txBody>
        </p:sp>
      </p:grpSp>
      <p:grpSp>
        <p:nvGrpSpPr>
          <p:cNvPr id="3" name="组合 2"/>
          <p:cNvGrpSpPr>
            <a:grpSpLocks noChangeAspect="1"/>
          </p:cNvGrpSpPr>
          <p:nvPr/>
        </p:nvGrpSpPr>
        <p:grpSpPr>
          <a:xfrm>
            <a:off x="6830468" y="4107860"/>
            <a:ext cx="720000" cy="720000"/>
            <a:chOff x="4714013" y="3041801"/>
            <a:chExt cx="846000" cy="846000"/>
          </a:xfrm>
        </p:grpSpPr>
        <p:sp>
          <p:nvSpPr>
            <p:cNvPr id="8" name="菱形 7"/>
            <p:cNvSpPr/>
            <p:nvPr/>
          </p:nvSpPr>
          <p:spPr>
            <a:xfrm>
              <a:off x="4714013" y="30418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9" name="Rectangle 22"/>
            <p:cNvSpPr>
              <a:spLocks noChangeArrowheads="1"/>
            </p:cNvSpPr>
            <p:nvPr/>
          </p:nvSpPr>
          <p:spPr bwMode="auto">
            <a:xfrm>
              <a:off x="4883120" y="3114720"/>
              <a:ext cx="4142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n-ea"/>
                  <a:cs typeface="Open Sans" panose="020B0606030504020204" pitchFamily="34" charset="0"/>
                </a:rPr>
                <a:t>2</a:t>
              </a:r>
              <a:endParaRPr lang="zh-CN" altLang="zh-CN" sz="4000" noProof="1">
                <a:solidFill>
                  <a:schemeClr val="tx1">
                    <a:lumMod val="85000"/>
                    <a:lumOff val="15000"/>
                  </a:schemeClr>
                </a:solidFill>
                <a:latin typeface="+mn-ea"/>
                <a:cs typeface="Open Sans" panose="020B0606030504020204" pitchFamily="34" charset="0"/>
              </a:endParaRPr>
            </a:p>
          </p:txBody>
        </p:sp>
      </p:grpSp>
      <p:sp>
        <p:nvSpPr>
          <p:cNvPr id="12" name="Rectangle 23"/>
          <p:cNvSpPr/>
          <p:nvPr/>
        </p:nvSpPr>
        <p:spPr>
          <a:xfrm>
            <a:off x="7811961" y="1971866"/>
            <a:ext cx="3627564" cy="706755"/>
          </a:xfrm>
          <a:prstGeom prst="rect">
            <a:avLst/>
          </a:prstGeom>
        </p:spPr>
        <p:txBody>
          <a:bodyPr wrap="square">
            <a:spAutoFit/>
          </a:bodyPr>
          <a:lstStyle/>
          <a:p>
            <a:pPr algn="just">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民用领域：建设海洋工程，开发海洋资源，发展海洋经济等；</a:t>
            </a:r>
            <a:endParaRPr lang="en-US" sz="2000" noProof="1">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Rectangle 23"/>
          <p:cNvSpPr/>
          <p:nvPr/>
        </p:nvSpPr>
        <p:spPr>
          <a:xfrm>
            <a:off x="7811961" y="4157324"/>
            <a:ext cx="3627564" cy="706755"/>
          </a:xfrm>
          <a:prstGeom prst="rect">
            <a:avLst/>
          </a:prstGeom>
        </p:spPr>
        <p:txBody>
          <a:bodyPr wrap="square">
            <a:spAutoFit/>
          </a:bodyPr>
          <a:lstStyle/>
          <a:p>
            <a:pPr algn="just">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军用领域：航行自由，领海保护，海洋安全等；</a:t>
            </a:r>
            <a:endParaRPr lang="en-US" sz="2000" noProof="1">
              <a:solidFill>
                <a:schemeClr val="bg1">
                  <a:lumMod val="50000"/>
                </a:schemeClr>
              </a:solidFill>
              <a:latin typeface="微软雅黑" panose="020B0503020204020204" pitchFamily="34" charset="-122"/>
              <a:ea typeface="微软雅黑" panose="020B0503020204020204" pitchFamily="34" charset="-122"/>
            </a:endParaRPr>
          </a:p>
        </p:txBody>
      </p:sp>
      <p:graphicFrame>
        <p:nvGraphicFramePr>
          <p:cNvPr id="19" name="图表 18"/>
          <p:cNvGraphicFramePr/>
          <p:nvPr/>
        </p:nvGraphicFramePr>
        <p:xfrm>
          <a:off x="339456" y="1183005"/>
          <a:ext cx="6041390" cy="4491990"/>
        </p:xfrm>
        <a:graphic>
          <a:graphicData uri="http://schemas.openxmlformats.org/drawingml/2006/chart">
            <c:chart xmlns:c="http://schemas.openxmlformats.org/drawingml/2006/chart" xmlns:r="http://schemas.openxmlformats.org/officeDocument/2006/relationships" r:id="rId3"/>
          </a:graphicData>
        </a:graphic>
      </p:graphicFrame>
      <p:sp>
        <p:nvSpPr>
          <p:cNvPr id="23" name="矩形 22"/>
          <p:cNvSpPr/>
          <p:nvPr/>
        </p:nvSpPr>
        <p:spPr>
          <a:xfrm>
            <a:off x="1421159" y="5592893"/>
            <a:ext cx="3877985" cy="403957"/>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zh-CN" sz="16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图</a:t>
            </a:r>
            <a:r>
              <a:rPr kumimoji="0" lang="en-US" altLang="zh-CN" sz="16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 1-1  2014</a:t>
            </a:r>
            <a:r>
              <a:rPr kumimoji="0" lang="zh-CN" altLang="zh-CN" sz="16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2018</a:t>
            </a:r>
            <a:r>
              <a:rPr kumimoji="0" lang="zh-CN" altLang="zh-CN" sz="16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年海洋生产总值情况</a:t>
            </a:r>
          </a:p>
        </p:txBody>
      </p:sp>
      <p:sp>
        <p:nvSpPr>
          <p:cNvPr id="15" name="文本框 14"/>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水声通信</a:t>
            </a:r>
          </a:p>
        </p:txBody>
      </p:sp>
    </p:spTree>
  </p:cSld>
  <p:clrMapOvr>
    <a:masterClrMapping/>
  </p:clrMapOvr>
  <p:transition spd="slow" advTm="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90" y="259080"/>
            <a:ext cx="3281680"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
        <p:nvSpPr>
          <p:cNvPr id="2" name="文本框 1">
            <a:extLst>
              <a:ext uri="{FF2B5EF4-FFF2-40B4-BE49-F238E27FC236}">
                <a16:creationId xmlns:a16="http://schemas.microsoft.com/office/drawing/2014/main" id="{0E86618E-BD8D-43A7-BB50-1C6DAADCEA02}"/>
              </a:ext>
            </a:extLst>
          </p:cNvPr>
          <p:cNvSpPr txBox="1"/>
          <p:nvPr/>
        </p:nvSpPr>
        <p:spPr>
          <a:xfrm>
            <a:off x="505690" y="1184564"/>
            <a:ext cx="450272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离散余弦变换（</a:t>
            </a:r>
            <a:r>
              <a:rPr lang="en-US" altLang="zh-CN" sz="3200" dirty="0">
                <a:latin typeface="微软雅黑" panose="020B0503020204020204" pitchFamily="34" charset="-122"/>
                <a:ea typeface="微软雅黑" panose="020B0503020204020204" pitchFamily="34" charset="-122"/>
              </a:rPr>
              <a:t>DCT</a:t>
            </a:r>
            <a:r>
              <a:rPr lang="zh-CN" altLang="en-US" sz="3200" dirty="0">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04486D35-D59A-4E06-8095-60080FA52878}"/>
              </a:ext>
            </a:extLst>
          </p:cNvPr>
          <p:cNvPicPr>
            <a:picLocks noChangeAspect="1"/>
          </p:cNvPicPr>
          <p:nvPr/>
        </p:nvPicPr>
        <p:blipFill>
          <a:blip r:embed="rId3"/>
          <a:stretch>
            <a:fillRect/>
          </a:stretch>
        </p:blipFill>
        <p:spPr>
          <a:xfrm>
            <a:off x="505690" y="1924445"/>
            <a:ext cx="6480000" cy="1255710"/>
          </a:xfrm>
          <a:prstGeom prst="rect">
            <a:avLst/>
          </a:prstGeom>
        </p:spPr>
      </p:pic>
      <p:pic>
        <p:nvPicPr>
          <p:cNvPr id="8" name="图片 7">
            <a:extLst>
              <a:ext uri="{FF2B5EF4-FFF2-40B4-BE49-F238E27FC236}">
                <a16:creationId xmlns:a16="http://schemas.microsoft.com/office/drawing/2014/main" id="{03653775-4F02-4E6E-A719-FF7DC56B9A45}"/>
              </a:ext>
            </a:extLst>
          </p:cNvPr>
          <p:cNvPicPr>
            <a:picLocks noChangeAspect="1"/>
          </p:cNvPicPr>
          <p:nvPr/>
        </p:nvPicPr>
        <p:blipFill>
          <a:blip r:embed="rId4"/>
          <a:stretch>
            <a:fillRect/>
          </a:stretch>
        </p:blipFill>
        <p:spPr>
          <a:xfrm>
            <a:off x="604604" y="3180155"/>
            <a:ext cx="3927820" cy="1260000"/>
          </a:xfrm>
          <a:prstGeom prst="rect">
            <a:avLst/>
          </a:prstGeom>
        </p:spPr>
      </p:pic>
      <p:pic>
        <p:nvPicPr>
          <p:cNvPr id="9" name="图片 8">
            <a:extLst>
              <a:ext uri="{FF2B5EF4-FFF2-40B4-BE49-F238E27FC236}">
                <a16:creationId xmlns:a16="http://schemas.microsoft.com/office/drawing/2014/main" id="{D77F02F4-F7A5-4FC2-B6BD-A7BDF614C78E}"/>
              </a:ext>
            </a:extLst>
          </p:cNvPr>
          <p:cNvPicPr>
            <a:picLocks noChangeAspect="1"/>
          </p:cNvPicPr>
          <p:nvPr/>
        </p:nvPicPr>
        <p:blipFill>
          <a:blip r:embed="rId5"/>
          <a:stretch>
            <a:fillRect/>
          </a:stretch>
        </p:blipFill>
        <p:spPr>
          <a:xfrm>
            <a:off x="604604" y="4540607"/>
            <a:ext cx="5472176" cy="1375283"/>
          </a:xfrm>
          <a:prstGeom prst="rect">
            <a:avLst/>
          </a:prstGeom>
        </p:spPr>
      </p:pic>
      <p:pic>
        <p:nvPicPr>
          <p:cNvPr id="10" name="图片 9">
            <a:extLst>
              <a:ext uri="{FF2B5EF4-FFF2-40B4-BE49-F238E27FC236}">
                <a16:creationId xmlns:a16="http://schemas.microsoft.com/office/drawing/2014/main" id="{444375B3-034C-4C27-865D-E388B1359EA4}"/>
              </a:ext>
            </a:extLst>
          </p:cNvPr>
          <p:cNvPicPr>
            <a:picLocks noChangeAspect="1"/>
          </p:cNvPicPr>
          <p:nvPr/>
        </p:nvPicPr>
        <p:blipFill>
          <a:blip r:embed="rId6"/>
          <a:stretch>
            <a:fillRect/>
          </a:stretch>
        </p:blipFill>
        <p:spPr>
          <a:xfrm>
            <a:off x="6150321" y="4860287"/>
            <a:ext cx="1874049" cy="885138"/>
          </a:xfrm>
          <a:prstGeom prst="rect">
            <a:avLst/>
          </a:prstGeom>
        </p:spPr>
      </p:pic>
      <p:pic>
        <p:nvPicPr>
          <p:cNvPr id="11" name="图片 10">
            <a:extLst>
              <a:ext uri="{FF2B5EF4-FFF2-40B4-BE49-F238E27FC236}">
                <a16:creationId xmlns:a16="http://schemas.microsoft.com/office/drawing/2014/main" id="{3ADA417E-2F96-472F-97A2-6D7D89B1A55C}"/>
              </a:ext>
            </a:extLst>
          </p:cNvPr>
          <p:cNvPicPr>
            <a:picLocks noChangeAspect="1"/>
          </p:cNvPicPr>
          <p:nvPr/>
        </p:nvPicPr>
        <p:blipFill>
          <a:blip r:embed="rId7"/>
          <a:stretch>
            <a:fillRect/>
          </a:stretch>
        </p:blipFill>
        <p:spPr>
          <a:xfrm>
            <a:off x="8265096" y="4826612"/>
            <a:ext cx="1874049" cy="952487"/>
          </a:xfrm>
          <a:prstGeom prst="rect">
            <a:avLst/>
          </a:prstGeom>
        </p:spPr>
      </p:pic>
      <p:sp>
        <p:nvSpPr>
          <p:cNvPr id="12" name="文本框 11">
            <a:extLst>
              <a:ext uri="{FF2B5EF4-FFF2-40B4-BE49-F238E27FC236}">
                <a16:creationId xmlns:a16="http://schemas.microsoft.com/office/drawing/2014/main" id="{EABD26D1-06E5-4C21-9974-B3216D7C3343}"/>
              </a:ext>
            </a:extLst>
          </p:cNvPr>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Tree>
    <p:extLst>
      <p:ext uri="{BB962C8B-B14F-4D97-AF65-F5344CB8AC3E}">
        <p14:creationId xmlns:p14="http://schemas.microsoft.com/office/powerpoint/2010/main" val="216235934"/>
      </p:ext>
    </p:extLst>
  </p:cSld>
  <p:clrMapOvr>
    <a:masterClrMapping/>
  </p:clrMapOvr>
  <p:transition spd="slow" advTm="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
        <p:nvSpPr>
          <p:cNvPr id="5" name="文本框 4">
            <a:extLst>
              <a:ext uri="{FF2B5EF4-FFF2-40B4-BE49-F238E27FC236}">
                <a16:creationId xmlns:a16="http://schemas.microsoft.com/office/drawing/2014/main" id="{94895B9A-ED7C-423A-BED9-A754BEA1CEBF}"/>
              </a:ext>
            </a:extLst>
          </p:cNvPr>
          <p:cNvSpPr txBox="1"/>
          <p:nvPr/>
        </p:nvSpPr>
        <p:spPr>
          <a:xfrm>
            <a:off x="505690" y="1184564"/>
            <a:ext cx="450272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离散余弦变换优点：</a:t>
            </a:r>
          </a:p>
        </p:txBody>
      </p:sp>
      <p:sp>
        <p:nvSpPr>
          <p:cNvPr id="3" name="文本框 2">
            <a:extLst>
              <a:ext uri="{FF2B5EF4-FFF2-40B4-BE49-F238E27FC236}">
                <a16:creationId xmlns:a16="http://schemas.microsoft.com/office/drawing/2014/main" id="{56A34685-F461-40AD-B479-9F0CD5BE844D}"/>
              </a:ext>
            </a:extLst>
          </p:cNvPr>
          <p:cNvSpPr txBox="1"/>
          <p:nvPr/>
        </p:nvSpPr>
        <p:spPr>
          <a:xfrm>
            <a:off x="703116" y="2171603"/>
            <a:ext cx="770659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）时域音频信号经过</a:t>
            </a:r>
            <a:r>
              <a:rPr lang="en-US" altLang="zh-CN" sz="2400" dirty="0">
                <a:latin typeface="微软雅黑" panose="020B0503020204020204" pitchFamily="34" charset="-122"/>
                <a:ea typeface="微软雅黑" panose="020B0503020204020204" pitchFamily="34" charset="-122"/>
              </a:rPr>
              <a:t>DCT</a:t>
            </a:r>
            <a:r>
              <a:rPr lang="zh-CN" altLang="en-US" sz="2400" dirty="0">
                <a:latin typeface="微软雅黑" panose="020B0503020204020204" pitchFamily="34" charset="-122"/>
                <a:ea typeface="微软雅黑" panose="020B0503020204020204" pitchFamily="34" charset="-122"/>
              </a:rPr>
              <a:t>变换后能量不发生任何变化</a:t>
            </a:r>
          </a:p>
        </p:txBody>
      </p:sp>
      <p:sp>
        <p:nvSpPr>
          <p:cNvPr id="7" name="文本框 6">
            <a:extLst>
              <a:ext uri="{FF2B5EF4-FFF2-40B4-BE49-F238E27FC236}">
                <a16:creationId xmlns:a16="http://schemas.microsoft.com/office/drawing/2014/main" id="{0DB5871B-65F7-480A-9FC3-082D1721D474}"/>
              </a:ext>
            </a:extLst>
          </p:cNvPr>
          <p:cNvSpPr txBox="1"/>
          <p:nvPr/>
        </p:nvSpPr>
        <p:spPr>
          <a:xfrm>
            <a:off x="703114" y="3111538"/>
            <a:ext cx="819150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）时域音频信号经过</a:t>
            </a:r>
            <a:r>
              <a:rPr lang="en-US" altLang="zh-CN" sz="2400" dirty="0">
                <a:latin typeface="微软雅黑" panose="020B0503020204020204" pitchFamily="34" charset="-122"/>
                <a:ea typeface="微软雅黑" panose="020B0503020204020204" pitchFamily="34" charset="-122"/>
              </a:rPr>
              <a:t>DCT</a:t>
            </a:r>
            <a:r>
              <a:rPr lang="zh-CN" altLang="en-US" sz="2400" dirty="0">
                <a:latin typeface="微软雅黑" panose="020B0503020204020204" pitchFamily="34" charset="-122"/>
                <a:ea typeface="微软雅黑" panose="020B0503020204020204" pitchFamily="34" charset="-122"/>
              </a:rPr>
              <a:t>变换后能量集中于低频段区域</a:t>
            </a:r>
          </a:p>
        </p:txBody>
      </p:sp>
      <p:sp>
        <p:nvSpPr>
          <p:cNvPr id="8" name="文本框 7">
            <a:extLst>
              <a:ext uri="{FF2B5EF4-FFF2-40B4-BE49-F238E27FC236}">
                <a16:creationId xmlns:a16="http://schemas.microsoft.com/office/drawing/2014/main" id="{703C4802-6ABC-486E-8686-1DE1AFB37806}"/>
              </a:ext>
            </a:extLst>
          </p:cNvPr>
          <p:cNvSpPr txBox="1"/>
          <p:nvPr/>
        </p:nvSpPr>
        <p:spPr>
          <a:xfrm>
            <a:off x="703117" y="4051473"/>
            <a:ext cx="7810501"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）采用</a:t>
            </a:r>
            <a:r>
              <a:rPr lang="en-US" altLang="zh-CN" sz="2400" dirty="0">
                <a:latin typeface="微软雅黑" panose="020B0503020204020204" pitchFamily="34" charset="-122"/>
                <a:ea typeface="微软雅黑" panose="020B0503020204020204" pitchFamily="34" charset="-122"/>
              </a:rPr>
              <a:t>DCT</a:t>
            </a:r>
            <a:r>
              <a:rPr lang="zh-CN" altLang="en-US" sz="2400" dirty="0">
                <a:latin typeface="微软雅黑" panose="020B0503020204020204" pitchFamily="34" charset="-122"/>
                <a:ea typeface="微软雅黑" panose="020B0503020204020204" pitchFamily="34" charset="-122"/>
              </a:rPr>
              <a:t>变换的数字音频水印数据计算量相对较小</a:t>
            </a:r>
          </a:p>
        </p:txBody>
      </p:sp>
    </p:spTree>
    <p:extLst>
      <p:ext uri="{BB962C8B-B14F-4D97-AF65-F5344CB8AC3E}">
        <p14:creationId xmlns:p14="http://schemas.microsoft.com/office/powerpoint/2010/main" val="651165604"/>
      </p:ext>
    </p:extLst>
  </p:cSld>
  <p:clrMapOvr>
    <a:masterClrMapping/>
  </p:clrMapOvr>
  <p:transition spd="slow" advTm="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
        <p:nvSpPr>
          <p:cNvPr id="3" name="文本框 2">
            <a:extLst>
              <a:ext uri="{FF2B5EF4-FFF2-40B4-BE49-F238E27FC236}">
                <a16:creationId xmlns:a16="http://schemas.microsoft.com/office/drawing/2014/main" id="{1C9CDE60-34C4-4F42-BD9F-3D835C688606}"/>
              </a:ext>
            </a:extLst>
          </p:cNvPr>
          <p:cNvSpPr txBox="1"/>
          <p:nvPr/>
        </p:nvSpPr>
        <p:spPr>
          <a:xfrm>
            <a:off x="505690" y="1184564"/>
            <a:ext cx="450272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离散小波变换（</a:t>
            </a:r>
            <a:r>
              <a:rPr lang="en-US" altLang="zh-CN" sz="3200" dirty="0">
                <a:latin typeface="微软雅黑" panose="020B0503020204020204" pitchFamily="34" charset="-122"/>
                <a:ea typeface="微软雅黑" panose="020B0503020204020204" pitchFamily="34" charset="-122"/>
              </a:rPr>
              <a:t>DWT</a:t>
            </a:r>
            <a:r>
              <a:rPr lang="zh-CN" altLang="en-US" sz="3200" dirty="0">
                <a:latin typeface="微软雅黑" panose="020B0503020204020204" pitchFamily="34" charset="-122"/>
                <a:ea typeface="微软雅黑" panose="020B0503020204020204" pitchFamily="34" charset="-122"/>
              </a:rPr>
              <a:t>）：</a:t>
            </a:r>
          </a:p>
        </p:txBody>
      </p:sp>
      <p:pic>
        <p:nvPicPr>
          <p:cNvPr id="3074" name="Picture 2">
            <a:extLst>
              <a:ext uri="{FF2B5EF4-FFF2-40B4-BE49-F238E27FC236}">
                <a16:creationId xmlns:a16="http://schemas.microsoft.com/office/drawing/2014/main" id="{EEA74223-83EF-431E-9128-41042F24D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37" y="2099398"/>
            <a:ext cx="9540034" cy="291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408526"/>
      </p:ext>
    </p:extLst>
  </p:cSld>
  <p:clrMapOvr>
    <a:masterClrMapping/>
  </p:clrMapOvr>
  <p:transition spd="slow" advTm="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
        <p:nvSpPr>
          <p:cNvPr id="5" name="文本框 4">
            <a:extLst>
              <a:ext uri="{FF2B5EF4-FFF2-40B4-BE49-F238E27FC236}">
                <a16:creationId xmlns:a16="http://schemas.microsoft.com/office/drawing/2014/main" id="{94895B9A-ED7C-423A-BED9-A754BEA1CEBF}"/>
              </a:ext>
            </a:extLst>
          </p:cNvPr>
          <p:cNvSpPr txBox="1"/>
          <p:nvPr/>
        </p:nvSpPr>
        <p:spPr>
          <a:xfrm>
            <a:off x="505690" y="1184564"/>
            <a:ext cx="450272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离散小波变换优点：</a:t>
            </a:r>
          </a:p>
        </p:txBody>
      </p:sp>
      <p:sp>
        <p:nvSpPr>
          <p:cNvPr id="3" name="文本框 2">
            <a:extLst>
              <a:ext uri="{FF2B5EF4-FFF2-40B4-BE49-F238E27FC236}">
                <a16:creationId xmlns:a16="http://schemas.microsoft.com/office/drawing/2014/main" id="{56A34685-F461-40AD-B479-9F0CD5BE844D}"/>
              </a:ext>
            </a:extLst>
          </p:cNvPr>
          <p:cNvSpPr txBox="1"/>
          <p:nvPr/>
        </p:nvSpPr>
        <p:spPr>
          <a:xfrm>
            <a:off x="238988" y="2171603"/>
            <a:ext cx="10048011" cy="1135054"/>
          </a:xfrm>
          <a:prstGeom prst="rect">
            <a:avLst/>
          </a:prstGeom>
          <a:noFill/>
        </p:spPr>
        <p:txBody>
          <a:bodyPr wrap="square" rtlCol="0">
            <a:spAutoFit/>
          </a:bodyPr>
          <a:lstStyle/>
          <a:p>
            <a:pPr eaLnBrk="0">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）小波分解有着良好的时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频域局部化分析特性，适用于处理音频这种</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非平稳信号</a:t>
            </a:r>
          </a:p>
        </p:txBody>
      </p:sp>
      <p:sp>
        <p:nvSpPr>
          <p:cNvPr id="7" name="文本框 6">
            <a:extLst>
              <a:ext uri="{FF2B5EF4-FFF2-40B4-BE49-F238E27FC236}">
                <a16:creationId xmlns:a16="http://schemas.microsoft.com/office/drawing/2014/main" id="{0DB5871B-65F7-480A-9FC3-082D1721D474}"/>
              </a:ext>
            </a:extLst>
          </p:cNvPr>
          <p:cNvSpPr txBox="1"/>
          <p:nvPr/>
        </p:nvSpPr>
        <p:spPr>
          <a:xfrm>
            <a:off x="238988" y="3857067"/>
            <a:ext cx="107061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）小波分解提供不同的小波基，可依据音频信号特点灵活选取合适小波基</a:t>
            </a:r>
          </a:p>
        </p:txBody>
      </p:sp>
      <p:sp>
        <p:nvSpPr>
          <p:cNvPr id="8" name="文本框 7">
            <a:extLst>
              <a:ext uri="{FF2B5EF4-FFF2-40B4-BE49-F238E27FC236}">
                <a16:creationId xmlns:a16="http://schemas.microsoft.com/office/drawing/2014/main" id="{703C4802-6ABC-486E-8686-1DE1AFB37806}"/>
              </a:ext>
            </a:extLst>
          </p:cNvPr>
          <p:cNvSpPr txBox="1"/>
          <p:nvPr/>
        </p:nvSpPr>
        <p:spPr>
          <a:xfrm>
            <a:off x="238988" y="4869142"/>
            <a:ext cx="8752611"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）可以在保证音频质量的前提最大限度的嵌入水印信息</a:t>
            </a:r>
          </a:p>
        </p:txBody>
      </p:sp>
    </p:spTree>
    <p:extLst>
      <p:ext uri="{BB962C8B-B14F-4D97-AF65-F5344CB8AC3E}">
        <p14:creationId xmlns:p14="http://schemas.microsoft.com/office/powerpoint/2010/main" val="1078222143"/>
      </p:ext>
    </p:extLst>
  </p:cSld>
  <p:clrMapOvr>
    <a:masterClrMapping/>
  </p:clrMapOvr>
  <p:transition spd="slow" advTm="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
        <p:nvSpPr>
          <p:cNvPr id="3" name="文本框 2">
            <a:extLst>
              <a:ext uri="{FF2B5EF4-FFF2-40B4-BE49-F238E27FC236}">
                <a16:creationId xmlns:a16="http://schemas.microsoft.com/office/drawing/2014/main" id="{BA370054-B196-49F0-899D-70320C86326F}"/>
              </a:ext>
            </a:extLst>
          </p:cNvPr>
          <p:cNvSpPr txBox="1"/>
          <p:nvPr/>
        </p:nvSpPr>
        <p:spPr>
          <a:xfrm>
            <a:off x="505690" y="1184564"/>
            <a:ext cx="450272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二维 </a:t>
            </a:r>
            <a:r>
              <a:rPr lang="en-US" altLang="zh-CN" sz="3200" dirty="0">
                <a:latin typeface="微软雅黑" panose="020B0503020204020204" pitchFamily="34" charset="-122"/>
                <a:ea typeface="微软雅黑" panose="020B0503020204020204" pitchFamily="34" charset="-122"/>
              </a:rPr>
              <a:t>Arnold </a:t>
            </a:r>
            <a:r>
              <a:rPr lang="zh-CN" altLang="en-US" sz="3200" dirty="0">
                <a:latin typeface="微软雅黑" panose="020B0503020204020204" pitchFamily="34" charset="-122"/>
                <a:ea typeface="微软雅黑" panose="020B0503020204020204" pitchFamily="34" charset="-122"/>
              </a:rPr>
              <a:t>加密 ：</a:t>
            </a:r>
          </a:p>
        </p:txBody>
      </p:sp>
      <p:pic>
        <p:nvPicPr>
          <p:cNvPr id="2" name="图片 1">
            <a:extLst>
              <a:ext uri="{FF2B5EF4-FFF2-40B4-BE49-F238E27FC236}">
                <a16:creationId xmlns:a16="http://schemas.microsoft.com/office/drawing/2014/main" id="{0D2AB77A-699C-423E-8275-5411839EA0BA}"/>
              </a:ext>
            </a:extLst>
          </p:cNvPr>
          <p:cNvPicPr>
            <a:picLocks noChangeAspect="1"/>
          </p:cNvPicPr>
          <p:nvPr/>
        </p:nvPicPr>
        <p:blipFill>
          <a:blip r:embed="rId3"/>
          <a:stretch>
            <a:fillRect/>
          </a:stretch>
        </p:blipFill>
        <p:spPr>
          <a:xfrm>
            <a:off x="477903" y="2290111"/>
            <a:ext cx="4819285" cy="1402126"/>
          </a:xfrm>
          <a:prstGeom prst="rect">
            <a:avLst/>
          </a:prstGeom>
        </p:spPr>
      </p:pic>
      <p:pic>
        <p:nvPicPr>
          <p:cNvPr id="4" name="图片 3">
            <a:extLst>
              <a:ext uri="{FF2B5EF4-FFF2-40B4-BE49-F238E27FC236}">
                <a16:creationId xmlns:a16="http://schemas.microsoft.com/office/drawing/2014/main" id="{6C512AA0-A085-481B-AAFD-D2B3D61FA8BA}"/>
              </a:ext>
            </a:extLst>
          </p:cNvPr>
          <p:cNvPicPr>
            <a:picLocks noChangeAspect="1"/>
          </p:cNvPicPr>
          <p:nvPr/>
        </p:nvPicPr>
        <p:blipFill>
          <a:blip r:embed="rId4"/>
          <a:stretch>
            <a:fillRect/>
          </a:stretch>
        </p:blipFill>
        <p:spPr>
          <a:xfrm>
            <a:off x="580348" y="4369373"/>
            <a:ext cx="8800903" cy="1220935"/>
          </a:xfrm>
          <a:prstGeom prst="rect">
            <a:avLst/>
          </a:prstGeom>
        </p:spPr>
      </p:pic>
    </p:spTree>
    <p:extLst>
      <p:ext uri="{BB962C8B-B14F-4D97-AF65-F5344CB8AC3E}">
        <p14:creationId xmlns:p14="http://schemas.microsoft.com/office/powerpoint/2010/main" val="3670640955"/>
      </p:ext>
    </p:extLst>
  </p:cSld>
  <p:clrMapOvr>
    <a:masterClrMapping/>
  </p:clrMapOvr>
  <p:transition spd="slow" advTm="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pic>
        <p:nvPicPr>
          <p:cNvPr id="2" name="图片 1">
            <a:extLst>
              <a:ext uri="{FF2B5EF4-FFF2-40B4-BE49-F238E27FC236}">
                <a16:creationId xmlns:a16="http://schemas.microsoft.com/office/drawing/2014/main" id="{6DE79AC1-E2D5-4A37-AEDC-4CC177ED4F31}"/>
              </a:ext>
            </a:extLst>
          </p:cNvPr>
          <p:cNvPicPr>
            <a:picLocks noChangeAspect="1"/>
          </p:cNvPicPr>
          <p:nvPr/>
        </p:nvPicPr>
        <p:blipFill>
          <a:blip r:embed="rId3"/>
          <a:stretch>
            <a:fillRect/>
          </a:stretch>
        </p:blipFill>
        <p:spPr>
          <a:xfrm>
            <a:off x="1120697" y="2734097"/>
            <a:ext cx="2065847" cy="2065847"/>
          </a:xfrm>
          <a:prstGeom prst="rect">
            <a:avLst/>
          </a:prstGeom>
        </p:spPr>
      </p:pic>
      <p:pic>
        <p:nvPicPr>
          <p:cNvPr id="3" name="图片 2">
            <a:extLst>
              <a:ext uri="{FF2B5EF4-FFF2-40B4-BE49-F238E27FC236}">
                <a16:creationId xmlns:a16="http://schemas.microsoft.com/office/drawing/2014/main" id="{6CB4F4D7-F2CD-4C86-9CFF-9B2158D8CC27}"/>
              </a:ext>
            </a:extLst>
          </p:cNvPr>
          <p:cNvPicPr>
            <a:picLocks noChangeAspect="1"/>
          </p:cNvPicPr>
          <p:nvPr/>
        </p:nvPicPr>
        <p:blipFill>
          <a:blip r:embed="rId4"/>
          <a:stretch>
            <a:fillRect/>
          </a:stretch>
        </p:blipFill>
        <p:spPr>
          <a:xfrm>
            <a:off x="6040581" y="2734097"/>
            <a:ext cx="2066400" cy="2019739"/>
          </a:xfrm>
          <a:prstGeom prst="rect">
            <a:avLst/>
          </a:prstGeom>
        </p:spPr>
      </p:pic>
      <p:sp>
        <p:nvSpPr>
          <p:cNvPr id="5" name="文本框 4">
            <a:extLst>
              <a:ext uri="{FF2B5EF4-FFF2-40B4-BE49-F238E27FC236}">
                <a16:creationId xmlns:a16="http://schemas.microsoft.com/office/drawing/2014/main" id="{9483FC7A-2F17-43E7-B170-7EE26BAD9ECC}"/>
              </a:ext>
            </a:extLst>
          </p:cNvPr>
          <p:cNvSpPr txBox="1"/>
          <p:nvPr/>
        </p:nvSpPr>
        <p:spPr>
          <a:xfrm>
            <a:off x="505690" y="1184564"/>
            <a:ext cx="450272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二维 </a:t>
            </a:r>
            <a:r>
              <a:rPr lang="en-US" altLang="zh-CN" sz="3200" dirty="0">
                <a:latin typeface="微软雅黑" panose="020B0503020204020204" pitchFamily="34" charset="-122"/>
                <a:ea typeface="微软雅黑" panose="020B0503020204020204" pitchFamily="34" charset="-122"/>
              </a:rPr>
              <a:t>Arnold </a:t>
            </a:r>
            <a:r>
              <a:rPr lang="zh-CN" altLang="en-US" sz="3200" dirty="0">
                <a:latin typeface="微软雅黑" panose="020B0503020204020204" pitchFamily="34" charset="-122"/>
                <a:ea typeface="微软雅黑" panose="020B0503020204020204" pitchFamily="34" charset="-122"/>
              </a:rPr>
              <a:t>加密结果 ：</a:t>
            </a:r>
          </a:p>
        </p:txBody>
      </p:sp>
    </p:spTree>
    <p:extLst>
      <p:ext uri="{BB962C8B-B14F-4D97-AF65-F5344CB8AC3E}">
        <p14:creationId xmlns:p14="http://schemas.microsoft.com/office/powerpoint/2010/main" val="1809511437"/>
      </p:ext>
    </p:extLst>
  </p:cSld>
  <p:clrMapOvr>
    <a:masterClrMapping/>
  </p:clrMapOvr>
  <p:transition spd="slow" advTm="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
        <p:nvSpPr>
          <p:cNvPr id="5" name="文本框 4">
            <a:extLst>
              <a:ext uri="{FF2B5EF4-FFF2-40B4-BE49-F238E27FC236}">
                <a16:creationId xmlns:a16="http://schemas.microsoft.com/office/drawing/2014/main" id="{9483FC7A-2F17-43E7-B170-7EE26BAD9ECC}"/>
              </a:ext>
            </a:extLst>
          </p:cNvPr>
          <p:cNvSpPr txBox="1"/>
          <p:nvPr/>
        </p:nvSpPr>
        <p:spPr>
          <a:xfrm>
            <a:off x="505690" y="1184564"/>
            <a:ext cx="10307783" cy="2431435"/>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伪随机序列：</a:t>
            </a:r>
            <a:r>
              <a:rPr lang="zh-CN" altLang="en-US" sz="2400" dirty="0">
                <a:solidFill>
                  <a:srgbClr val="333333"/>
                </a:solidFill>
                <a:latin typeface="微软雅黑" panose="020B0503020204020204" pitchFamily="34" charset="-122"/>
                <a:ea typeface="微软雅黑" panose="020B0503020204020204" pitchFamily="34" charset="-122"/>
              </a:rPr>
              <a:t>如果一个序列，一方面它是可以预先确定的，并且是可以重复地生产和复制的；一方面它又具有某种随机序列的随机特性（即统计特性），我们便称这种序列为伪随机序列。</a:t>
            </a:r>
            <a:endParaRPr lang="zh-CN" altLang="en-US" sz="2400" dirty="0">
              <a:latin typeface="微软雅黑" panose="020B0503020204020204" pitchFamily="34" charset="-122"/>
              <a:ea typeface="微软雅黑" panose="020B0503020204020204" pitchFamily="34" charset="-122"/>
            </a:endParaRPr>
          </a:p>
          <a:p>
            <a:endParaRPr lang="zh-CN" altLang="en-US" sz="32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27771F8-84C9-4BA8-9D4B-7B36650AA6BA}"/>
              </a:ext>
            </a:extLst>
          </p:cNvPr>
          <p:cNvSpPr/>
          <p:nvPr/>
        </p:nvSpPr>
        <p:spPr>
          <a:xfrm>
            <a:off x="554181" y="3258280"/>
            <a:ext cx="10106891" cy="1319720"/>
          </a:xfrm>
          <a:prstGeom prst="rect">
            <a:avLst/>
          </a:prstGeom>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m 序列</a:t>
            </a:r>
            <a:r>
              <a:rPr lang="zh-CN" altLang="en-US" sz="2400" dirty="0">
                <a:latin typeface="微软雅黑" panose="020B0503020204020204" pitchFamily="34" charset="-122"/>
                <a:ea typeface="微软雅黑" panose="020B0503020204020204" pitchFamily="34" charset="-122"/>
              </a:rPr>
              <a:t>是最长线性反馈移位寄存器序列的简称，使用线性反馈移位寄存器和异或门电路生成。线性生成式 </a:t>
            </a:r>
            <a:r>
              <a:rPr lang="en-US" altLang="zh-CN" sz="2400" i="1" dirty="0">
                <a:latin typeface="微软雅黑" panose="020B0503020204020204" pitchFamily="34" charset="-122"/>
                <a:ea typeface="微软雅黑" panose="020B0503020204020204" pitchFamily="34" charset="-122"/>
              </a:rPr>
              <a:t>g(x)</a:t>
            </a:r>
            <a:r>
              <a:rPr lang="zh-CN" altLang="en-US" sz="2400" dirty="0">
                <a:latin typeface="微软雅黑" panose="020B0503020204020204" pitchFamily="34" charset="-122"/>
                <a:ea typeface="微软雅黑" panose="020B0503020204020204" pitchFamily="34" charset="-122"/>
              </a:rPr>
              <a:t>为 </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66E48CDC-B1B1-4EFA-8182-C6659B6AF793}"/>
              </a:ext>
            </a:extLst>
          </p:cNvPr>
          <p:cNvPicPr>
            <a:picLocks noChangeAspect="1"/>
          </p:cNvPicPr>
          <p:nvPr/>
        </p:nvPicPr>
        <p:blipFill>
          <a:blip r:embed="rId3"/>
          <a:stretch>
            <a:fillRect/>
          </a:stretch>
        </p:blipFill>
        <p:spPr>
          <a:xfrm>
            <a:off x="2378194" y="4724398"/>
            <a:ext cx="6520034" cy="678875"/>
          </a:xfrm>
          <a:prstGeom prst="rect">
            <a:avLst/>
          </a:prstGeom>
        </p:spPr>
      </p:pic>
    </p:spTree>
    <p:extLst>
      <p:ext uri="{BB962C8B-B14F-4D97-AF65-F5344CB8AC3E}">
        <p14:creationId xmlns:p14="http://schemas.microsoft.com/office/powerpoint/2010/main" val="4097945392"/>
      </p:ext>
    </p:extLst>
  </p:cSld>
  <p:clrMapOvr>
    <a:masterClrMapping/>
  </p:clrMapOvr>
  <p:transition spd="slow" advTm="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
        <p:nvSpPr>
          <p:cNvPr id="5" name="文本框 4">
            <a:extLst>
              <a:ext uri="{FF2B5EF4-FFF2-40B4-BE49-F238E27FC236}">
                <a16:creationId xmlns:a16="http://schemas.microsoft.com/office/drawing/2014/main" id="{9483FC7A-2F17-43E7-B170-7EE26BAD9ECC}"/>
              </a:ext>
            </a:extLst>
          </p:cNvPr>
          <p:cNvSpPr txBox="1"/>
          <p:nvPr/>
        </p:nvSpPr>
        <p:spPr>
          <a:xfrm>
            <a:off x="505690" y="1184564"/>
            <a:ext cx="450272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m 序列：</a:t>
            </a:r>
          </a:p>
        </p:txBody>
      </p:sp>
      <p:pic>
        <p:nvPicPr>
          <p:cNvPr id="4" name="图片 3">
            <a:extLst>
              <a:ext uri="{FF2B5EF4-FFF2-40B4-BE49-F238E27FC236}">
                <a16:creationId xmlns:a16="http://schemas.microsoft.com/office/drawing/2014/main" id="{0CB43D77-E777-4EA9-B89F-E91E871A44D9}"/>
              </a:ext>
            </a:extLst>
          </p:cNvPr>
          <p:cNvPicPr>
            <a:picLocks noChangeAspect="1"/>
          </p:cNvPicPr>
          <p:nvPr/>
        </p:nvPicPr>
        <p:blipFill>
          <a:blip r:embed="rId3"/>
          <a:stretch>
            <a:fillRect/>
          </a:stretch>
        </p:blipFill>
        <p:spPr>
          <a:xfrm>
            <a:off x="1860605" y="1923951"/>
            <a:ext cx="5870661" cy="652994"/>
          </a:xfrm>
          <a:prstGeom prst="rect">
            <a:avLst/>
          </a:prstGeom>
        </p:spPr>
      </p:pic>
      <p:pic>
        <p:nvPicPr>
          <p:cNvPr id="6" name="图片 5">
            <a:extLst>
              <a:ext uri="{FF2B5EF4-FFF2-40B4-BE49-F238E27FC236}">
                <a16:creationId xmlns:a16="http://schemas.microsoft.com/office/drawing/2014/main" id="{86BC242F-29B4-4D14-A732-7FFE95BE2338}"/>
              </a:ext>
            </a:extLst>
          </p:cNvPr>
          <p:cNvPicPr>
            <a:picLocks noChangeAspect="1"/>
          </p:cNvPicPr>
          <p:nvPr/>
        </p:nvPicPr>
        <p:blipFill>
          <a:blip r:embed="rId4"/>
          <a:stretch>
            <a:fillRect/>
          </a:stretch>
        </p:blipFill>
        <p:spPr>
          <a:xfrm>
            <a:off x="1385003" y="2643825"/>
            <a:ext cx="5459143" cy="3397389"/>
          </a:xfrm>
          <a:prstGeom prst="rect">
            <a:avLst/>
          </a:prstGeom>
        </p:spPr>
      </p:pic>
    </p:spTree>
    <p:extLst>
      <p:ext uri="{BB962C8B-B14F-4D97-AF65-F5344CB8AC3E}">
        <p14:creationId xmlns:p14="http://schemas.microsoft.com/office/powerpoint/2010/main" val="3876663056"/>
      </p:ext>
    </p:extLst>
  </p:cSld>
  <p:clrMapOvr>
    <a:masterClrMapping/>
  </p:clrMapOvr>
  <p:transition spd="slow" advTm="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
        <p:nvSpPr>
          <p:cNvPr id="5" name="文本框 4">
            <a:extLst>
              <a:ext uri="{FF2B5EF4-FFF2-40B4-BE49-F238E27FC236}">
                <a16:creationId xmlns:a16="http://schemas.microsoft.com/office/drawing/2014/main" id="{94895B9A-ED7C-423A-BED9-A754BEA1CEBF}"/>
              </a:ext>
            </a:extLst>
          </p:cNvPr>
          <p:cNvSpPr txBox="1"/>
          <p:nvPr/>
        </p:nvSpPr>
        <p:spPr>
          <a:xfrm>
            <a:off x="505690" y="1184564"/>
            <a:ext cx="4502727"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m</a:t>
            </a:r>
            <a:r>
              <a:rPr lang="zh-CN" altLang="en-US" sz="3200" dirty="0">
                <a:latin typeface="微软雅黑" panose="020B0503020204020204" pitchFamily="34" charset="-122"/>
                <a:ea typeface="微软雅黑" panose="020B0503020204020204" pitchFamily="34" charset="-122"/>
              </a:rPr>
              <a:t>序列优点：</a:t>
            </a:r>
          </a:p>
        </p:txBody>
      </p:sp>
      <p:sp>
        <p:nvSpPr>
          <p:cNvPr id="3" name="文本框 2">
            <a:extLst>
              <a:ext uri="{FF2B5EF4-FFF2-40B4-BE49-F238E27FC236}">
                <a16:creationId xmlns:a16="http://schemas.microsoft.com/office/drawing/2014/main" id="{56A34685-F461-40AD-B479-9F0CD5BE844D}"/>
              </a:ext>
            </a:extLst>
          </p:cNvPr>
          <p:cNvSpPr txBox="1"/>
          <p:nvPr/>
        </p:nvSpPr>
        <p:spPr>
          <a:xfrm>
            <a:off x="703116" y="2171603"/>
            <a:ext cx="770659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）自相关性：</a:t>
            </a:r>
            <a:r>
              <a:rPr lang="en-US" altLang="zh-CN" sz="2400" dirty="0">
                <a:latin typeface="微软雅黑" panose="020B0503020204020204" pitchFamily="34" charset="-122"/>
                <a:ea typeface="微软雅黑" panose="020B0503020204020204" pitchFamily="34" charset="-122"/>
              </a:rPr>
              <a:t>m </a:t>
            </a:r>
            <a:r>
              <a:rPr lang="zh-CN" altLang="en-US" sz="2400" dirty="0">
                <a:latin typeface="微软雅黑" panose="020B0503020204020204" pitchFamily="34" charset="-122"/>
                <a:ea typeface="微软雅黑" panose="020B0503020204020204" pitchFamily="34" charset="-122"/>
              </a:rPr>
              <a:t>序列具有很好的自相关性。</a:t>
            </a:r>
          </a:p>
        </p:txBody>
      </p:sp>
      <p:sp>
        <p:nvSpPr>
          <p:cNvPr id="7" name="文本框 6">
            <a:extLst>
              <a:ext uri="{FF2B5EF4-FFF2-40B4-BE49-F238E27FC236}">
                <a16:creationId xmlns:a16="http://schemas.microsoft.com/office/drawing/2014/main" id="{0DB5871B-65F7-480A-9FC3-082D1721D474}"/>
              </a:ext>
            </a:extLst>
          </p:cNvPr>
          <p:cNvSpPr txBox="1"/>
          <p:nvPr/>
        </p:nvSpPr>
        <p:spPr>
          <a:xfrm>
            <a:off x="703114" y="3111538"/>
            <a:ext cx="819150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抗干扰性强：</a:t>
            </a:r>
            <a:r>
              <a:rPr lang="en-US" altLang="zh-CN" sz="2400" dirty="0">
                <a:latin typeface="微软雅黑" panose="020B0503020204020204" pitchFamily="34" charset="-122"/>
                <a:ea typeface="微软雅黑" panose="020B0503020204020204" pitchFamily="34" charset="-122"/>
              </a:rPr>
              <a:t>m </a:t>
            </a:r>
            <a:r>
              <a:rPr lang="zh-CN" altLang="en-US" sz="2400" dirty="0">
                <a:latin typeface="微软雅黑" panose="020B0503020204020204" pitchFamily="34" charset="-122"/>
                <a:ea typeface="微软雅黑" panose="020B0503020204020204" pitchFamily="34" charset="-122"/>
              </a:rPr>
              <a:t>序列可用于扩频通信。 </a:t>
            </a:r>
          </a:p>
        </p:txBody>
      </p:sp>
      <p:sp>
        <p:nvSpPr>
          <p:cNvPr id="8" name="文本框 7">
            <a:extLst>
              <a:ext uri="{FF2B5EF4-FFF2-40B4-BE49-F238E27FC236}">
                <a16:creationId xmlns:a16="http://schemas.microsoft.com/office/drawing/2014/main" id="{703C4802-6ABC-486E-8686-1DE1AFB37806}"/>
              </a:ext>
            </a:extLst>
          </p:cNvPr>
          <p:cNvSpPr txBox="1"/>
          <p:nvPr/>
        </p:nvSpPr>
        <p:spPr>
          <a:xfrm>
            <a:off x="703117" y="4051473"/>
            <a:ext cx="7810501"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）隐秘性好：</a:t>
            </a:r>
            <a:r>
              <a:rPr lang="en-US" altLang="zh-CN" sz="2400" dirty="0">
                <a:latin typeface="微软雅黑" panose="020B0503020204020204" pitchFamily="34" charset="-122"/>
                <a:ea typeface="微软雅黑" panose="020B0503020204020204" pitchFamily="34" charset="-122"/>
              </a:rPr>
              <a:t>m </a:t>
            </a:r>
            <a:r>
              <a:rPr lang="zh-CN" altLang="en-US" sz="2400" dirty="0">
                <a:latin typeface="微软雅黑" panose="020B0503020204020204" pitchFamily="34" charset="-122"/>
                <a:ea typeface="微软雅黑" panose="020B0503020204020204" pitchFamily="34" charset="-122"/>
              </a:rPr>
              <a:t>序列属于伪随机序列，类似白噪声。</a:t>
            </a:r>
          </a:p>
        </p:txBody>
      </p:sp>
    </p:spTree>
    <p:extLst>
      <p:ext uri="{BB962C8B-B14F-4D97-AF65-F5344CB8AC3E}">
        <p14:creationId xmlns:p14="http://schemas.microsoft.com/office/powerpoint/2010/main" val="161306108"/>
      </p:ext>
    </p:extLst>
  </p:cSld>
  <p:clrMapOvr>
    <a:masterClrMapping/>
  </p:clrMapOvr>
  <p:transition spd="slow" advTm="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
        <p:nvSpPr>
          <p:cNvPr id="5" name="文本框 4">
            <a:extLst>
              <a:ext uri="{FF2B5EF4-FFF2-40B4-BE49-F238E27FC236}">
                <a16:creationId xmlns:a16="http://schemas.microsoft.com/office/drawing/2014/main" id="{94895B9A-ED7C-423A-BED9-A754BEA1CEBF}"/>
              </a:ext>
            </a:extLst>
          </p:cNvPr>
          <p:cNvSpPr txBox="1"/>
          <p:nvPr/>
        </p:nvSpPr>
        <p:spPr>
          <a:xfrm>
            <a:off x="505690" y="1184564"/>
            <a:ext cx="4502727"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m</a:t>
            </a:r>
            <a:r>
              <a:rPr lang="zh-CN" altLang="en-US" sz="3200" dirty="0">
                <a:latin typeface="微软雅黑" panose="020B0503020204020204" pitchFamily="34" charset="-122"/>
                <a:ea typeface="微软雅黑" panose="020B0503020204020204" pitchFamily="34" charset="-122"/>
              </a:rPr>
              <a:t>序列：</a:t>
            </a:r>
          </a:p>
        </p:txBody>
      </p:sp>
      <p:pic>
        <p:nvPicPr>
          <p:cNvPr id="9" name="图片 8">
            <a:extLst>
              <a:ext uri="{FF2B5EF4-FFF2-40B4-BE49-F238E27FC236}">
                <a16:creationId xmlns:a16="http://schemas.microsoft.com/office/drawing/2014/main" id="{49C32064-AFE7-41AF-B874-D75F8C668C0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97727" y="1451610"/>
            <a:ext cx="6135428" cy="4450426"/>
          </a:xfrm>
          <a:prstGeom prst="rect">
            <a:avLst/>
          </a:prstGeom>
          <a:noFill/>
          <a:ln>
            <a:noFill/>
          </a:ln>
        </p:spPr>
      </p:pic>
    </p:spTree>
    <p:extLst>
      <p:ext uri="{BB962C8B-B14F-4D97-AF65-F5344CB8AC3E}">
        <p14:creationId xmlns:p14="http://schemas.microsoft.com/office/powerpoint/2010/main" val="1527531393"/>
      </p:ext>
    </p:extLst>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678806" y="2050542"/>
            <a:ext cx="0" cy="48341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a:grpSpLocks noChangeAspect="1"/>
          </p:cNvGrpSpPr>
          <p:nvPr/>
        </p:nvGrpSpPr>
        <p:grpSpPr>
          <a:xfrm>
            <a:off x="1331613" y="1884247"/>
            <a:ext cx="720000" cy="718326"/>
            <a:chOff x="4724972" y="1458268"/>
            <a:chExt cx="742579" cy="789978"/>
          </a:xfrm>
        </p:grpSpPr>
        <p:sp>
          <p:nvSpPr>
            <p:cNvPr id="6" name="菱形 5"/>
            <p:cNvSpPr/>
            <p:nvPr/>
          </p:nvSpPr>
          <p:spPr>
            <a:xfrm>
              <a:off x="4724972" y="1458268"/>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7" name="Rectangle 22"/>
            <p:cNvSpPr>
              <a:spLocks noChangeArrowheads="1"/>
            </p:cNvSpPr>
            <p:nvPr/>
          </p:nvSpPr>
          <p:spPr bwMode="auto">
            <a:xfrm>
              <a:off x="4859799" y="1528016"/>
              <a:ext cx="414266" cy="6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zh-CN" sz="4000" noProof="1">
                  <a:solidFill>
                    <a:schemeClr val="tx1">
                      <a:lumMod val="85000"/>
                      <a:lumOff val="15000"/>
                    </a:schemeClr>
                  </a:solidFill>
                  <a:latin typeface="+mn-ea"/>
                  <a:cs typeface="Open Sans" panose="020B0606030504020204" pitchFamily="34" charset="0"/>
                </a:rPr>
                <a:t>1</a:t>
              </a:r>
            </a:p>
          </p:txBody>
        </p:sp>
      </p:grpSp>
      <p:grpSp>
        <p:nvGrpSpPr>
          <p:cNvPr id="3" name="组合 2"/>
          <p:cNvGrpSpPr>
            <a:grpSpLocks noChangeAspect="1"/>
          </p:cNvGrpSpPr>
          <p:nvPr/>
        </p:nvGrpSpPr>
        <p:grpSpPr>
          <a:xfrm>
            <a:off x="1331368" y="4107860"/>
            <a:ext cx="720000" cy="720000"/>
            <a:chOff x="4714013" y="3041801"/>
            <a:chExt cx="846000" cy="846000"/>
          </a:xfrm>
        </p:grpSpPr>
        <p:sp>
          <p:nvSpPr>
            <p:cNvPr id="8" name="菱形 7"/>
            <p:cNvSpPr/>
            <p:nvPr/>
          </p:nvSpPr>
          <p:spPr>
            <a:xfrm>
              <a:off x="4714013" y="30418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9" name="Rectangle 22"/>
            <p:cNvSpPr>
              <a:spLocks noChangeArrowheads="1"/>
            </p:cNvSpPr>
            <p:nvPr/>
          </p:nvSpPr>
          <p:spPr bwMode="auto">
            <a:xfrm>
              <a:off x="4883120" y="3114720"/>
              <a:ext cx="4142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n-ea"/>
                  <a:cs typeface="Open Sans" panose="020B0606030504020204" pitchFamily="34" charset="0"/>
                </a:rPr>
                <a:t>2</a:t>
              </a:r>
              <a:endParaRPr lang="zh-CN" altLang="zh-CN" sz="4000" noProof="1">
                <a:solidFill>
                  <a:schemeClr val="tx1">
                    <a:lumMod val="85000"/>
                    <a:lumOff val="15000"/>
                  </a:schemeClr>
                </a:solidFill>
                <a:latin typeface="+mn-ea"/>
                <a:cs typeface="Open Sans" panose="020B0606030504020204" pitchFamily="34" charset="0"/>
              </a:endParaRPr>
            </a:p>
          </p:txBody>
        </p:sp>
      </p:grpSp>
      <p:sp>
        <p:nvSpPr>
          <p:cNvPr id="12" name="Rectangle 23"/>
          <p:cNvSpPr/>
          <p:nvPr/>
        </p:nvSpPr>
        <p:spPr>
          <a:xfrm>
            <a:off x="2312861" y="1884236"/>
            <a:ext cx="3627564" cy="147637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应用：潜艇通信；</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水下测量；</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水下局域网互联等</a:t>
            </a:r>
            <a:endParaRPr lang="en-US" sz="2000" noProof="1">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Rectangle 23"/>
          <p:cNvSpPr/>
          <p:nvPr/>
        </p:nvSpPr>
        <p:spPr>
          <a:xfrm>
            <a:off x="2312670" y="4157345"/>
            <a:ext cx="6127750" cy="147637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dirty="0">
                <a:solidFill>
                  <a:prstClr val="black"/>
                </a:solidFill>
                <a:latin typeface="微软雅黑" panose="020B0503020204020204" pitchFamily="34" charset="-122"/>
                <a:ea typeface="微软雅黑" panose="020B0503020204020204" pitchFamily="34" charset="-122"/>
                <a:sym typeface="+mn-ea"/>
              </a:rPr>
              <a:t>常用</a:t>
            </a: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隐蔽水声通信技术：低检测概率通信；</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低识别概率通信；</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低截获率通信</a:t>
            </a:r>
            <a:endParaRPr lang="en-US" sz="2000" noProof="1">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隐蔽水声通信</a:t>
            </a:r>
          </a:p>
        </p:txBody>
      </p:sp>
    </p:spTree>
  </p:cSld>
  <p:clrMapOvr>
    <a:masterClrMapping/>
  </p:clrMapOvr>
  <p:transition spd="slow" advTm="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
        <p:nvSpPr>
          <p:cNvPr id="39" name="文本框 38">
            <a:extLst>
              <a:ext uri="{FF2B5EF4-FFF2-40B4-BE49-F238E27FC236}">
                <a16:creationId xmlns:a16="http://schemas.microsoft.com/office/drawing/2014/main" id="{AF513479-D488-4833-B110-D6D95B57797F}"/>
              </a:ext>
            </a:extLst>
          </p:cNvPr>
          <p:cNvSpPr txBox="1"/>
          <p:nvPr/>
        </p:nvSpPr>
        <p:spPr>
          <a:xfrm>
            <a:off x="242454" y="1354178"/>
            <a:ext cx="268603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水印嵌入框图：</a:t>
            </a:r>
          </a:p>
        </p:txBody>
      </p:sp>
      <p:grpSp>
        <p:nvGrpSpPr>
          <p:cNvPr id="51" name="组合 50">
            <a:extLst>
              <a:ext uri="{FF2B5EF4-FFF2-40B4-BE49-F238E27FC236}">
                <a16:creationId xmlns:a16="http://schemas.microsoft.com/office/drawing/2014/main" id="{63DD8899-63ED-4A1C-AF98-D46B0AA5420D}"/>
              </a:ext>
            </a:extLst>
          </p:cNvPr>
          <p:cNvGrpSpPr/>
          <p:nvPr/>
        </p:nvGrpSpPr>
        <p:grpSpPr>
          <a:xfrm>
            <a:off x="2691991" y="1354178"/>
            <a:ext cx="7884218" cy="4381502"/>
            <a:chOff x="2691991" y="1354178"/>
            <a:chExt cx="7884218" cy="4381502"/>
          </a:xfrm>
        </p:grpSpPr>
        <p:sp>
          <p:nvSpPr>
            <p:cNvPr id="2" name="矩形 1">
              <a:extLst>
                <a:ext uri="{FF2B5EF4-FFF2-40B4-BE49-F238E27FC236}">
                  <a16:creationId xmlns:a16="http://schemas.microsoft.com/office/drawing/2014/main" id="{9D6A7212-2E57-42E7-8976-BB3A6EE34574}"/>
                </a:ext>
              </a:extLst>
            </p:cNvPr>
            <p:cNvSpPr/>
            <p:nvPr/>
          </p:nvSpPr>
          <p:spPr>
            <a:xfrm>
              <a:off x="3240228" y="1354178"/>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二进制水印</a:t>
              </a:r>
            </a:p>
          </p:txBody>
        </p:sp>
        <p:sp>
          <p:nvSpPr>
            <p:cNvPr id="4" name="矩形 3">
              <a:extLst>
                <a:ext uri="{FF2B5EF4-FFF2-40B4-BE49-F238E27FC236}">
                  <a16:creationId xmlns:a16="http://schemas.microsoft.com/office/drawing/2014/main" id="{BAD9A847-D9AD-40F8-A86B-DC3610999DAA}"/>
                </a:ext>
              </a:extLst>
            </p:cNvPr>
            <p:cNvSpPr/>
            <p:nvPr/>
          </p:nvSpPr>
          <p:spPr>
            <a:xfrm>
              <a:off x="3237510" y="2984023"/>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Arnold</a:t>
              </a:r>
              <a:r>
                <a:rPr lang="zh-CN" altLang="en-US" dirty="0">
                  <a:solidFill>
                    <a:schemeClr val="tx1"/>
                  </a:solidFill>
                </a:rPr>
                <a:t>置乱</a:t>
              </a:r>
            </a:p>
          </p:txBody>
        </p:sp>
        <p:sp>
          <p:nvSpPr>
            <p:cNvPr id="9" name="矩形 8">
              <a:extLst>
                <a:ext uri="{FF2B5EF4-FFF2-40B4-BE49-F238E27FC236}">
                  <a16:creationId xmlns:a16="http://schemas.microsoft.com/office/drawing/2014/main" id="{C3532C51-7AC8-402A-97F6-210E88F9B980}"/>
                </a:ext>
              </a:extLst>
            </p:cNvPr>
            <p:cNvSpPr/>
            <p:nvPr/>
          </p:nvSpPr>
          <p:spPr>
            <a:xfrm>
              <a:off x="5522760" y="4952898"/>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水印嵌入</a:t>
              </a:r>
            </a:p>
          </p:txBody>
        </p:sp>
        <p:cxnSp>
          <p:nvCxnSpPr>
            <p:cNvPr id="20" name="直接箭头连接符 19">
              <a:extLst>
                <a:ext uri="{FF2B5EF4-FFF2-40B4-BE49-F238E27FC236}">
                  <a16:creationId xmlns:a16="http://schemas.microsoft.com/office/drawing/2014/main" id="{0143715C-3D7D-419C-93E2-3F1376CD60DC}"/>
                </a:ext>
              </a:extLst>
            </p:cNvPr>
            <p:cNvCxnSpPr>
              <a:cxnSpLocks/>
              <a:endCxn id="9" idx="3"/>
            </p:cNvCxnSpPr>
            <p:nvPr/>
          </p:nvCxnSpPr>
          <p:spPr>
            <a:xfrm flipH="1">
              <a:off x="7552451" y="5344289"/>
              <a:ext cx="10148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0061F6C-A3B4-4F76-BAC5-EBC4A425B1D5}"/>
                </a:ext>
              </a:extLst>
            </p:cNvPr>
            <p:cNvCxnSpPr>
              <a:stCxn id="2" idx="2"/>
              <a:endCxn id="4" idx="0"/>
            </p:cNvCxnSpPr>
            <p:nvPr/>
          </p:nvCxnSpPr>
          <p:spPr>
            <a:xfrm flipH="1">
              <a:off x="4252356" y="2136960"/>
              <a:ext cx="2718" cy="847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4A02B371-B638-4504-BE3C-DF2BE5756B8A}"/>
                </a:ext>
              </a:extLst>
            </p:cNvPr>
            <p:cNvCxnSpPr>
              <a:stCxn id="4" idx="2"/>
              <a:endCxn id="9" idx="0"/>
            </p:cNvCxnSpPr>
            <p:nvPr/>
          </p:nvCxnSpPr>
          <p:spPr>
            <a:xfrm rot="16200000" flipH="1">
              <a:off x="4801935" y="3217226"/>
              <a:ext cx="1186093" cy="228525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6E3EF5D8-E611-4299-A1A2-E87FAA8A61CC}"/>
                </a:ext>
              </a:extLst>
            </p:cNvPr>
            <p:cNvSpPr/>
            <p:nvPr/>
          </p:nvSpPr>
          <p:spPr>
            <a:xfrm>
              <a:off x="2691991" y="4952898"/>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含水印的音频信号</a:t>
              </a:r>
            </a:p>
          </p:txBody>
        </p:sp>
        <p:cxnSp>
          <p:nvCxnSpPr>
            <p:cNvPr id="28" name="直接箭头连接符 27">
              <a:extLst>
                <a:ext uri="{FF2B5EF4-FFF2-40B4-BE49-F238E27FC236}">
                  <a16:creationId xmlns:a16="http://schemas.microsoft.com/office/drawing/2014/main" id="{7AAFE2DE-7F66-43D1-A0F3-FE9D9A6FF76A}"/>
                </a:ext>
              </a:extLst>
            </p:cNvPr>
            <p:cNvCxnSpPr>
              <a:stCxn id="9" idx="1"/>
              <a:endCxn id="26" idx="3"/>
            </p:cNvCxnSpPr>
            <p:nvPr/>
          </p:nvCxnSpPr>
          <p:spPr>
            <a:xfrm flipH="1">
              <a:off x="4721682" y="5344289"/>
              <a:ext cx="8010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317B460-9306-4068-8F50-4C23847DFB51}"/>
                </a:ext>
              </a:extLst>
            </p:cNvPr>
            <p:cNvSpPr/>
            <p:nvPr/>
          </p:nvSpPr>
          <p:spPr>
            <a:xfrm>
              <a:off x="8546518" y="1354178"/>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原始音频信号</a:t>
              </a:r>
            </a:p>
          </p:txBody>
        </p:sp>
        <p:sp>
          <p:nvSpPr>
            <p:cNvPr id="31" name="矩形 30">
              <a:extLst>
                <a:ext uri="{FF2B5EF4-FFF2-40B4-BE49-F238E27FC236}">
                  <a16:creationId xmlns:a16="http://schemas.microsoft.com/office/drawing/2014/main" id="{5363B27C-AC60-404B-BB5C-3D8D94130433}"/>
                </a:ext>
              </a:extLst>
            </p:cNvPr>
            <p:cNvSpPr/>
            <p:nvPr/>
          </p:nvSpPr>
          <p:spPr>
            <a:xfrm>
              <a:off x="8546517" y="2553751"/>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二维矩阵</a:t>
              </a:r>
            </a:p>
          </p:txBody>
        </p:sp>
        <p:sp>
          <p:nvSpPr>
            <p:cNvPr id="32" name="矩形 31">
              <a:extLst>
                <a:ext uri="{FF2B5EF4-FFF2-40B4-BE49-F238E27FC236}">
                  <a16:creationId xmlns:a16="http://schemas.microsoft.com/office/drawing/2014/main" id="{FA14879E-CD7B-4162-BF5E-ED9E0AD9D4E9}"/>
                </a:ext>
              </a:extLst>
            </p:cNvPr>
            <p:cNvSpPr/>
            <p:nvPr/>
          </p:nvSpPr>
          <p:spPr>
            <a:xfrm>
              <a:off x="8546516" y="3753324"/>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三层</a:t>
              </a:r>
              <a:r>
                <a:rPr lang="en-US" altLang="zh-CN" dirty="0">
                  <a:solidFill>
                    <a:schemeClr val="tx1"/>
                  </a:solidFill>
                </a:rPr>
                <a:t>DWT</a:t>
              </a:r>
              <a:r>
                <a:rPr lang="zh-CN" altLang="en-US" dirty="0">
                  <a:solidFill>
                    <a:schemeClr val="tx1"/>
                  </a:solidFill>
                </a:rPr>
                <a:t>分解</a:t>
              </a:r>
            </a:p>
          </p:txBody>
        </p:sp>
        <p:sp>
          <p:nvSpPr>
            <p:cNvPr id="33" name="矩形 32">
              <a:extLst>
                <a:ext uri="{FF2B5EF4-FFF2-40B4-BE49-F238E27FC236}">
                  <a16:creationId xmlns:a16="http://schemas.microsoft.com/office/drawing/2014/main" id="{1DE60617-84E6-4FE1-A3B2-E54B6EC7A125}"/>
                </a:ext>
              </a:extLst>
            </p:cNvPr>
            <p:cNvSpPr/>
            <p:nvPr/>
          </p:nvSpPr>
          <p:spPr>
            <a:xfrm>
              <a:off x="8546515" y="4952897"/>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选择子频带进行</a:t>
              </a:r>
              <a:r>
                <a:rPr lang="en-US" altLang="zh-CN" dirty="0">
                  <a:solidFill>
                    <a:schemeClr val="tx1"/>
                  </a:solidFill>
                </a:rPr>
                <a:t>DCT</a:t>
              </a:r>
              <a:r>
                <a:rPr lang="zh-CN" altLang="en-US" dirty="0">
                  <a:solidFill>
                    <a:schemeClr val="tx1"/>
                  </a:solidFill>
                </a:rPr>
                <a:t>变换</a:t>
              </a:r>
            </a:p>
          </p:txBody>
        </p:sp>
        <p:cxnSp>
          <p:nvCxnSpPr>
            <p:cNvPr id="34" name="直接箭头连接符 33">
              <a:extLst>
                <a:ext uri="{FF2B5EF4-FFF2-40B4-BE49-F238E27FC236}">
                  <a16:creationId xmlns:a16="http://schemas.microsoft.com/office/drawing/2014/main" id="{5D894473-FD0D-49B9-93BD-D60806C46FF5}"/>
                </a:ext>
              </a:extLst>
            </p:cNvPr>
            <p:cNvCxnSpPr>
              <a:stCxn id="30" idx="2"/>
              <a:endCxn id="31" idx="0"/>
            </p:cNvCxnSpPr>
            <p:nvPr/>
          </p:nvCxnSpPr>
          <p:spPr>
            <a:xfrm flipH="1">
              <a:off x="9561363" y="2136960"/>
              <a:ext cx="1" cy="4167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8C16379-42E2-4CBB-8396-0D0BB174B83D}"/>
                </a:ext>
              </a:extLst>
            </p:cNvPr>
            <p:cNvCxnSpPr>
              <a:stCxn id="31" idx="2"/>
              <a:endCxn id="32" idx="0"/>
            </p:cNvCxnSpPr>
            <p:nvPr/>
          </p:nvCxnSpPr>
          <p:spPr>
            <a:xfrm flipH="1">
              <a:off x="9561362" y="3336533"/>
              <a:ext cx="1" cy="416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11B663AA-83C6-4E32-98F0-E1A95A3419CB}"/>
                </a:ext>
              </a:extLst>
            </p:cNvPr>
            <p:cNvCxnSpPr>
              <a:stCxn id="32" idx="2"/>
              <a:endCxn id="33" idx="0"/>
            </p:cNvCxnSpPr>
            <p:nvPr/>
          </p:nvCxnSpPr>
          <p:spPr>
            <a:xfrm flipH="1">
              <a:off x="9561361" y="4536106"/>
              <a:ext cx="1" cy="416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DE319FB7-2AD1-4EAC-99C1-7D4A6C5EA5EE}"/>
                </a:ext>
              </a:extLst>
            </p:cNvPr>
            <p:cNvSpPr/>
            <p:nvPr/>
          </p:nvSpPr>
          <p:spPr>
            <a:xfrm>
              <a:off x="5522760" y="2984022"/>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伪随机序列</a:t>
              </a:r>
            </a:p>
          </p:txBody>
        </p:sp>
        <p:cxnSp>
          <p:nvCxnSpPr>
            <p:cNvPr id="48" name="直接箭头连接符 47">
              <a:extLst>
                <a:ext uri="{FF2B5EF4-FFF2-40B4-BE49-F238E27FC236}">
                  <a16:creationId xmlns:a16="http://schemas.microsoft.com/office/drawing/2014/main" id="{84F02D24-B737-4950-8814-25CD5FC46F60}"/>
                </a:ext>
              </a:extLst>
            </p:cNvPr>
            <p:cNvCxnSpPr>
              <a:stCxn id="46" idx="2"/>
              <a:endCxn id="9" idx="0"/>
            </p:cNvCxnSpPr>
            <p:nvPr/>
          </p:nvCxnSpPr>
          <p:spPr>
            <a:xfrm>
              <a:off x="6537606" y="3766804"/>
              <a:ext cx="0" cy="1186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97211"/>
      </p:ext>
    </p:extLst>
  </p:cSld>
  <p:clrMapOvr>
    <a:masterClrMapping/>
  </p:clrMapOvr>
  <p:transition spd="slow" advTm="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pic>
        <p:nvPicPr>
          <p:cNvPr id="2" name="图片 1">
            <a:extLst>
              <a:ext uri="{FF2B5EF4-FFF2-40B4-BE49-F238E27FC236}">
                <a16:creationId xmlns:a16="http://schemas.microsoft.com/office/drawing/2014/main" id="{1FFC2426-85B5-4A1E-9645-CBA44FE41720}"/>
              </a:ext>
            </a:extLst>
          </p:cNvPr>
          <p:cNvPicPr>
            <a:picLocks noChangeAspect="1"/>
          </p:cNvPicPr>
          <p:nvPr/>
        </p:nvPicPr>
        <p:blipFill>
          <a:blip r:embed="rId3"/>
          <a:stretch>
            <a:fillRect/>
          </a:stretch>
        </p:blipFill>
        <p:spPr>
          <a:xfrm>
            <a:off x="2660074" y="1318786"/>
            <a:ext cx="7148944" cy="3600262"/>
          </a:xfrm>
          <a:prstGeom prst="rect">
            <a:avLst/>
          </a:prstGeom>
        </p:spPr>
      </p:pic>
      <p:sp>
        <p:nvSpPr>
          <p:cNvPr id="4" name="文本框 3">
            <a:extLst>
              <a:ext uri="{FF2B5EF4-FFF2-40B4-BE49-F238E27FC236}">
                <a16:creationId xmlns:a16="http://schemas.microsoft.com/office/drawing/2014/main" id="{C401663D-FAF8-47F9-8032-3F380311E42A}"/>
              </a:ext>
            </a:extLst>
          </p:cNvPr>
          <p:cNvSpPr txBox="1"/>
          <p:nvPr/>
        </p:nvSpPr>
        <p:spPr>
          <a:xfrm>
            <a:off x="242454" y="1354178"/>
            <a:ext cx="315191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三层</a:t>
            </a:r>
            <a:r>
              <a:rPr lang="en-US" altLang="zh-CN" sz="3200" dirty="0">
                <a:latin typeface="微软雅黑" panose="020B0503020204020204" pitchFamily="34" charset="-122"/>
                <a:ea typeface="微软雅黑" panose="020B0503020204020204" pitchFamily="34" charset="-122"/>
              </a:rPr>
              <a:t>DWT</a:t>
            </a:r>
            <a:r>
              <a:rPr lang="zh-CN" altLang="en-US" sz="3200" dirty="0">
                <a:latin typeface="微软雅黑" panose="020B0503020204020204" pitchFamily="34" charset="-122"/>
                <a:ea typeface="微软雅黑" panose="020B0503020204020204" pitchFamily="34" charset="-122"/>
              </a:rPr>
              <a:t>分解：</a:t>
            </a:r>
          </a:p>
        </p:txBody>
      </p:sp>
    </p:spTree>
    <p:extLst>
      <p:ext uri="{BB962C8B-B14F-4D97-AF65-F5344CB8AC3E}">
        <p14:creationId xmlns:p14="http://schemas.microsoft.com/office/powerpoint/2010/main" val="3375212990"/>
      </p:ext>
    </p:extLst>
  </p:cSld>
  <p:clrMapOvr>
    <a:masterClrMapping/>
  </p:clrMapOvr>
  <p:transition spd="slow" advTm="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水印嵌入</a:t>
            </a:r>
          </a:p>
        </p:txBody>
      </p:sp>
      <p:sp>
        <p:nvSpPr>
          <p:cNvPr id="4" name="文本框 3">
            <a:extLst>
              <a:ext uri="{FF2B5EF4-FFF2-40B4-BE49-F238E27FC236}">
                <a16:creationId xmlns:a16="http://schemas.microsoft.com/office/drawing/2014/main" id="{94267BE6-0AAF-45B8-B977-F3F5B88B2D18}"/>
              </a:ext>
            </a:extLst>
          </p:cNvPr>
          <p:cNvSpPr txBox="1"/>
          <p:nvPr/>
        </p:nvSpPr>
        <p:spPr>
          <a:xfrm>
            <a:off x="242454" y="1354178"/>
            <a:ext cx="315191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水印嵌入：</a:t>
            </a:r>
          </a:p>
        </p:txBody>
      </p:sp>
      <p:sp>
        <p:nvSpPr>
          <p:cNvPr id="2" name="文本框 1">
            <a:extLst>
              <a:ext uri="{FF2B5EF4-FFF2-40B4-BE49-F238E27FC236}">
                <a16:creationId xmlns:a16="http://schemas.microsoft.com/office/drawing/2014/main" id="{02F15016-209F-4987-9438-3E5F0EC41097}"/>
              </a:ext>
            </a:extLst>
          </p:cNvPr>
          <p:cNvSpPr txBox="1"/>
          <p:nvPr/>
        </p:nvSpPr>
        <p:spPr>
          <a:xfrm>
            <a:off x="1316182" y="2556164"/>
            <a:ext cx="1420091"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二值图像：</a:t>
            </a:r>
          </a:p>
        </p:txBody>
      </p:sp>
      <p:sp>
        <p:nvSpPr>
          <p:cNvPr id="5" name="文本框 4">
            <a:extLst>
              <a:ext uri="{FF2B5EF4-FFF2-40B4-BE49-F238E27FC236}">
                <a16:creationId xmlns:a16="http://schemas.microsoft.com/office/drawing/2014/main" id="{725EF18A-55C1-4411-A71C-F87C3DE62D3E}"/>
              </a:ext>
            </a:extLst>
          </p:cNvPr>
          <p:cNvSpPr txBox="1"/>
          <p:nvPr/>
        </p:nvSpPr>
        <p:spPr>
          <a:xfrm>
            <a:off x="3096491" y="2602330"/>
            <a:ext cx="527165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当值为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的时候：</a:t>
            </a:r>
            <a:r>
              <a:rPr lang="en-US" altLang="zh-CN" dirty="0" err="1">
                <a:latin typeface="微软雅黑" panose="020B0503020204020204" pitchFamily="34" charset="-122"/>
                <a:ea typeface="微软雅黑" panose="020B0503020204020204" pitchFamily="34" charset="-122"/>
              </a:rPr>
              <a:t>Mid_coeff</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Mid_coeff</a:t>
            </a:r>
            <a:r>
              <a:rPr lang="en-US" altLang="zh-CN" dirty="0">
                <a:latin typeface="微软雅黑" panose="020B0503020204020204" pitchFamily="34" charset="-122"/>
                <a:ea typeface="微软雅黑" panose="020B0503020204020204" pitchFamily="34" charset="-122"/>
              </a:rPr>
              <a:t> + PN_1</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C776212-1572-45F7-A6E5-0CD5DB5318E8}"/>
              </a:ext>
            </a:extLst>
          </p:cNvPr>
          <p:cNvSpPr txBox="1"/>
          <p:nvPr/>
        </p:nvSpPr>
        <p:spPr>
          <a:xfrm>
            <a:off x="3096491" y="3184221"/>
            <a:ext cx="527165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当值为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的时候：</a:t>
            </a:r>
            <a:r>
              <a:rPr lang="en-US" altLang="zh-CN" dirty="0" err="1">
                <a:latin typeface="微软雅黑" panose="020B0503020204020204" pitchFamily="34" charset="-122"/>
                <a:ea typeface="微软雅黑" panose="020B0503020204020204" pitchFamily="34" charset="-122"/>
              </a:rPr>
              <a:t>Mid_coeff</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Mid_coeff</a:t>
            </a:r>
            <a:r>
              <a:rPr lang="en-US" altLang="zh-CN" dirty="0">
                <a:latin typeface="微软雅黑" panose="020B0503020204020204" pitchFamily="34" charset="-122"/>
                <a:ea typeface="微软雅黑" panose="020B0503020204020204" pitchFamily="34" charset="-122"/>
              </a:rPr>
              <a:t> + PN_2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1598768"/>
      </p:ext>
    </p:extLst>
  </p:cSld>
  <p:clrMapOvr>
    <a:masterClrMapping/>
  </p:clrMapOvr>
  <p:transition spd="slow" advTm="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水印提取</a:t>
            </a:r>
          </a:p>
        </p:txBody>
      </p:sp>
      <p:sp>
        <p:nvSpPr>
          <p:cNvPr id="3" name="文本框 2">
            <a:extLst>
              <a:ext uri="{FF2B5EF4-FFF2-40B4-BE49-F238E27FC236}">
                <a16:creationId xmlns:a16="http://schemas.microsoft.com/office/drawing/2014/main" id="{25281412-C7DF-41C3-98F6-2D107B81EE8E}"/>
              </a:ext>
            </a:extLst>
          </p:cNvPr>
          <p:cNvSpPr txBox="1"/>
          <p:nvPr/>
        </p:nvSpPr>
        <p:spPr>
          <a:xfrm>
            <a:off x="505690" y="1184564"/>
            <a:ext cx="3013365"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水印提取框图：</a:t>
            </a:r>
          </a:p>
        </p:txBody>
      </p:sp>
      <p:grpSp>
        <p:nvGrpSpPr>
          <p:cNvPr id="31" name="组合 30">
            <a:extLst>
              <a:ext uri="{FF2B5EF4-FFF2-40B4-BE49-F238E27FC236}">
                <a16:creationId xmlns:a16="http://schemas.microsoft.com/office/drawing/2014/main" id="{C33D9E47-FA04-41BC-ABCF-6EF6AF6D8D86}"/>
              </a:ext>
            </a:extLst>
          </p:cNvPr>
          <p:cNvGrpSpPr/>
          <p:nvPr/>
        </p:nvGrpSpPr>
        <p:grpSpPr>
          <a:xfrm>
            <a:off x="1239981" y="2093663"/>
            <a:ext cx="7850321" cy="3833199"/>
            <a:chOff x="997526" y="2121372"/>
            <a:chExt cx="7850321" cy="3833199"/>
          </a:xfrm>
        </p:grpSpPr>
        <p:sp>
          <p:nvSpPr>
            <p:cNvPr id="5" name="矩形 4">
              <a:extLst>
                <a:ext uri="{FF2B5EF4-FFF2-40B4-BE49-F238E27FC236}">
                  <a16:creationId xmlns:a16="http://schemas.microsoft.com/office/drawing/2014/main" id="{F68B5C76-90D8-43CA-A293-9E207DB17D43}"/>
                </a:ext>
              </a:extLst>
            </p:cNvPr>
            <p:cNvSpPr/>
            <p:nvPr/>
          </p:nvSpPr>
          <p:spPr>
            <a:xfrm>
              <a:off x="1051206" y="2121372"/>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含水印的音频信号</a:t>
              </a:r>
            </a:p>
          </p:txBody>
        </p:sp>
        <p:sp>
          <p:nvSpPr>
            <p:cNvPr id="6" name="矩形 5">
              <a:extLst>
                <a:ext uri="{FF2B5EF4-FFF2-40B4-BE49-F238E27FC236}">
                  <a16:creationId xmlns:a16="http://schemas.microsoft.com/office/drawing/2014/main" id="{A550604F-BE52-4FA5-A23C-36678FB30FD9}"/>
                </a:ext>
              </a:extLst>
            </p:cNvPr>
            <p:cNvSpPr/>
            <p:nvPr/>
          </p:nvSpPr>
          <p:spPr>
            <a:xfrm>
              <a:off x="3934680" y="2121372"/>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三层</a:t>
              </a:r>
              <a:r>
                <a:rPr lang="en-US" altLang="zh-CN" dirty="0">
                  <a:solidFill>
                    <a:schemeClr val="tx1"/>
                  </a:solidFill>
                </a:rPr>
                <a:t>DWT</a:t>
              </a:r>
              <a:r>
                <a:rPr lang="zh-CN" altLang="en-US" dirty="0">
                  <a:solidFill>
                    <a:schemeClr val="tx1"/>
                  </a:solidFill>
                </a:rPr>
                <a:t>分解</a:t>
              </a:r>
            </a:p>
          </p:txBody>
        </p:sp>
        <p:sp>
          <p:nvSpPr>
            <p:cNvPr id="7" name="矩形 6">
              <a:extLst>
                <a:ext uri="{FF2B5EF4-FFF2-40B4-BE49-F238E27FC236}">
                  <a16:creationId xmlns:a16="http://schemas.microsoft.com/office/drawing/2014/main" id="{B6AC6247-9D71-4B48-927C-AA4FA5D97E09}"/>
                </a:ext>
              </a:extLst>
            </p:cNvPr>
            <p:cNvSpPr/>
            <p:nvPr/>
          </p:nvSpPr>
          <p:spPr>
            <a:xfrm>
              <a:off x="6818156" y="2121372"/>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选择子频带进行</a:t>
              </a:r>
              <a:r>
                <a:rPr lang="en-US" altLang="zh-CN" dirty="0">
                  <a:solidFill>
                    <a:schemeClr val="tx1"/>
                  </a:solidFill>
                </a:rPr>
                <a:t>DCT</a:t>
              </a:r>
              <a:r>
                <a:rPr lang="zh-CN" altLang="en-US" dirty="0">
                  <a:solidFill>
                    <a:schemeClr val="tx1"/>
                  </a:solidFill>
                </a:rPr>
                <a:t>变换</a:t>
              </a:r>
            </a:p>
          </p:txBody>
        </p:sp>
        <p:sp>
          <p:nvSpPr>
            <p:cNvPr id="8" name="矩形 7">
              <a:extLst>
                <a:ext uri="{FF2B5EF4-FFF2-40B4-BE49-F238E27FC236}">
                  <a16:creationId xmlns:a16="http://schemas.microsoft.com/office/drawing/2014/main" id="{D6095C1E-1838-47F4-90CF-6F0D85C5F45F}"/>
                </a:ext>
              </a:extLst>
            </p:cNvPr>
            <p:cNvSpPr/>
            <p:nvPr/>
          </p:nvSpPr>
          <p:spPr>
            <a:xfrm>
              <a:off x="6818155" y="3778725"/>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水印提取</a:t>
              </a:r>
            </a:p>
          </p:txBody>
        </p:sp>
        <p:sp>
          <p:nvSpPr>
            <p:cNvPr id="9" name="矩形 8">
              <a:extLst>
                <a:ext uri="{FF2B5EF4-FFF2-40B4-BE49-F238E27FC236}">
                  <a16:creationId xmlns:a16="http://schemas.microsoft.com/office/drawing/2014/main" id="{54953861-CA55-4C05-B2FF-063BD21A62C1}"/>
                </a:ext>
              </a:extLst>
            </p:cNvPr>
            <p:cNvSpPr/>
            <p:nvPr/>
          </p:nvSpPr>
          <p:spPr>
            <a:xfrm>
              <a:off x="3934680" y="3778725"/>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反</a:t>
              </a:r>
              <a:r>
                <a:rPr lang="en-US" altLang="zh-CN" dirty="0">
                  <a:solidFill>
                    <a:schemeClr val="tx1"/>
                  </a:solidFill>
                </a:rPr>
                <a:t>Arnold</a:t>
              </a:r>
              <a:r>
                <a:rPr lang="zh-CN" altLang="en-US" dirty="0">
                  <a:solidFill>
                    <a:schemeClr val="tx1"/>
                  </a:solidFill>
                </a:rPr>
                <a:t>置乱</a:t>
              </a:r>
            </a:p>
          </p:txBody>
        </p:sp>
        <p:sp>
          <p:nvSpPr>
            <p:cNvPr id="10" name="矩形 9">
              <a:extLst>
                <a:ext uri="{FF2B5EF4-FFF2-40B4-BE49-F238E27FC236}">
                  <a16:creationId xmlns:a16="http://schemas.microsoft.com/office/drawing/2014/main" id="{E5FE54DE-F491-493B-B1CB-3E224065D052}"/>
                </a:ext>
              </a:extLst>
            </p:cNvPr>
            <p:cNvSpPr/>
            <p:nvPr/>
          </p:nvSpPr>
          <p:spPr>
            <a:xfrm>
              <a:off x="6818154" y="5171789"/>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伪随机序列</a:t>
              </a:r>
            </a:p>
          </p:txBody>
        </p:sp>
        <p:sp>
          <p:nvSpPr>
            <p:cNvPr id="11" name="矩形 10">
              <a:extLst>
                <a:ext uri="{FF2B5EF4-FFF2-40B4-BE49-F238E27FC236}">
                  <a16:creationId xmlns:a16="http://schemas.microsoft.com/office/drawing/2014/main" id="{BE1EC6B5-10F1-4CA9-B833-EF76E65E4ACA}"/>
                </a:ext>
              </a:extLst>
            </p:cNvPr>
            <p:cNvSpPr/>
            <p:nvPr/>
          </p:nvSpPr>
          <p:spPr>
            <a:xfrm>
              <a:off x="997526" y="3778725"/>
              <a:ext cx="2029691" cy="7827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二进制水印</a:t>
              </a:r>
            </a:p>
          </p:txBody>
        </p:sp>
        <p:cxnSp>
          <p:nvCxnSpPr>
            <p:cNvPr id="12" name="直接箭头连接符 11">
              <a:extLst>
                <a:ext uri="{FF2B5EF4-FFF2-40B4-BE49-F238E27FC236}">
                  <a16:creationId xmlns:a16="http://schemas.microsoft.com/office/drawing/2014/main" id="{6FCF0ED3-E319-4DA1-A1BD-7055F93DA09D}"/>
                </a:ext>
              </a:extLst>
            </p:cNvPr>
            <p:cNvCxnSpPr>
              <a:stCxn id="5" idx="3"/>
              <a:endCxn id="6" idx="1"/>
            </p:cNvCxnSpPr>
            <p:nvPr/>
          </p:nvCxnSpPr>
          <p:spPr>
            <a:xfrm>
              <a:off x="3080897" y="2512763"/>
              <a:ext cx="853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D0F3FAF-A88C-4875-8DDB-14D60BA4F49C}"/>
                </a:ext>
              </a:extLst>
            </p:cNvPr>
            <p:cNvCxnSpPr>
              <a:stCxn id="6" idx="3"/>
              <a:endCxn id="7" idx="1"/>
            </p:cNvCxnSpPr>
            <p:nvPr/>
          </p:nvCxnSpPr>
          <p:spPr>
            <a:xfrm>
              <a:off x="5964371" y="2512763"/>
              <a:ext cx="8537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D7348C2-2098-4400-83FB-5EC3E4005727}"/>
                </a:ext>
              </a:extLst>
            </p:cNvPr>
            <p:cNvCxnSpPr>
              <a:cxnSpLocks/>
            </p:cNvCxnSpPr>
            <p:nvPr/>
          </p:nvCxnSpPr>
          <p:spPr>
            <a:xfrm flipH="1">
              <a:off x="7832999" y="2904154"/>
              <a:ext cx="1" cy="874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527E870-8EB2-4B24-8946-FEE769BDF55F}"/>
                </a:ext>
              </a:extLst>
            </p:cNvPr>
            <p:cNvCxnSpPr>
              <a:stCxn id="10" idx="0"/>
              <a:endCxn id="8" idx="2"/>
            </p:cNvCxnSpPr>
            <p:nvPr/>
          </p:nvCxnSpPr>
          <p:spPr>
            <a:xfrm flipV="1">
              <a:off x="7833000" y="4561507"/>
              <a:ext cx="1" cy="610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4D70117-99B8-4F89-80BF-7D958B9A4905}"/>
                </a:ext>
              </a:extLst>
            </p:cNvPr>
            <p:cNvCxnSpPr>
              <a:stCxn id="8" idx="1"/>
              <a:endCxn id="9" idx="3"/>
            </p:cNvCxnSpPr>
            <p:nvPr/>
          </p:nvCxnSpPr>
          <p:spPr>
            <a:xfrm flipH="1">
              <a:off x="5964371" y="4170116"/>
              <a:ext cx="8537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BBEC03E-D076-43D2-8611-E5418E80F604}"/>
                </a:ext>
              </a:extLst>
            </p:cNvPr>
            <p:cNvCxnSpPr>
              <a:stCxn id="9" idx="1"/>
              <a:endCxn id="11" idx="3"/>
            </p:cNvCxnSpPr>
            <p:nvPr/>
          </p:nvCxnSpPr>
          <p:spPr>
            <a:xfrm flipH="1">
              <a:off x="3027217" y="4170116"/>
              <a:ext cx="9074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7929088"/>
      </p:ext>
    </p:extLst>
  </p:cSld>
  <p:clrMapOvr>
    <a:masterClrMapping/>
  </p:clrMapOvr>
  <p:transition spd="slow" advTm="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水印提取</a:t>
            </a:r>
          </a:p>
        </p:txBody>
      </p:sp>
      <p:sp>
        <p:nvSpPr>
          <p:cNvPr id="3" name="文本框 2">
            <a:extLst>
              <a:ext uri="{FF2B5EF4-FFF2-40B4-BE49-F238E27FC236}">
                <a16:creationId xmlns:a16="http://schemas.microsoft.com/office/drawing/2014/main" id="{6F91459C-356F-4607-B798-D2A95841454E}"/>
              </a:ext>
            </a:extLst>
          </p:cNvPr>
          <p:cNvSpPr txBox="1"/>
          <p:nvPr/>
        </p:nvSpPr>
        <p:spPr>
          <a:xfrm>
            <a:off x="242454" y="1354178"/>
            <a:ext cx="315191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水印提取：</a:t>
            </a:r>
          </a:p>
        </p:txBody>
      </p:sp>
      <p:sp>
        <p:nvSpPr>
          <p:cNvPr id="2" name="矩形 1">
            <a:extLst>
              <a:ext uri="{FF2B5EF4-FFF2-40B4-BE49-F238E27FC236}">
                <a16:creationId xmlns:a16="http://schemas.microsoft.com/office/drawing/2014/main" id="{BD81EF99-FAB0-4324-9DA4-AAF4413FB440}"/>
              </a:ext>
            </a:extLst>
          </p:cNvPr>
          <p:cNvSpPr/>
          <p:nvPr/>
        </p:nvSpPr>
        <p:spPr>
          <a:xfrm>
            <a:off x="519545" y="2326165"/>
            <a:ext cx="8326583"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correlation(mid_coeff and PN_</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 correlation(mid_coeff and PN_</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p>
        </p:txBody>
      </p:sp>
      <p:sp>
        <p:nvSpPr>
          <p:cNvPr id="4" name="文本框 3">
            <a:extLst>
              <a:ext uri="{FF2B5EF4-FFF2-40B4-BE49-F238E27FC236}">
                <a16:creationId xmlns:a16="http://schemas.microsoft.com/office/drawing/2014/main" id="{C919BF9A-9758-436F-B453-5F395C083F7A}"/>
              </a:ext>
            </a:extLst>
          </p:cNvPr>
          <p:cNvSpPr txBox="1"/>
          <p:nvPr/>
        </p:nvSpPr>
        <p:spPr>
          <a:xfrm>
            <a:off x="8333510" y="2324766"/>
            <a:ext cx="2528454" cy="369332"/>
          </a:xfrm>
          <a:prstGeom prst="rect">
            <a:avLst/>
          </a:prstGeom>
          <a:noFill/>
        </p:spPr>
        <p:txBody>
          <a:bodyPr wrap="square" rtlCol="0">
            <a:spAutoFit/>
          </a:bodyPr>
          <a:lstStyle/>
          <a:p>
            <a:r>
              <a:rPr lang="zh-CN" altLang="en-US" dirty="0"/>
              <a:t>值为</a:t>
            </a:r>
            <a:r>
              <a:rPr lang="en-US" altLang="zh-CN" dirty="0"/>
              <a:t>0</a:t>
            </a:r>
            <a:endParaRPr lang="zh-CN" altLang="en-US" dirty="0"/>
          </a:p>
        </p:txBody>
      </p:sp>
      <p:sp>
        <p:nvSpPr>
          <p:cNvPr id="6" name="矩形 5">
            <a:extLst>
              <a:ext uri="{FF2B5EF4-FFF2-40B4-BE49-F238E27FC236}">
                <a16:creationId xmlns:a16="http://schemas.microsoft.com/office/drawing/2014/main" id="{8528364A-819F-47C1-BDEB-AB7BDA8AB666}"/>
              </a:ext>
            </a:extLst>
          </p:cNvPr>
          <p:cNvSpPr/>
          <p:nvPr/>
        </p:nvSpPr>
        <p:spPr>
          <a:xfrm>
            <a:off x="519544" y="3144353"/>
            <a:ext cx="8326583"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correlation(mid_coeff and PN_2)</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 correlation(mid_coeff and PN_1)： </a:t>
            </a:r>
          </a:p>
        </p:txBody>
      </p:sp>
      <p:sp>
        <p:nvSpPr>
          <p:cNvPr id="7" name="文本框 6">
            <a:extLst>
              <a:ext uri="{FF2B5EF4-FFF2-40B4-BE49-F238E27FC236}">
                <a16:creationId xmlns:a16="http://schemas.microsoft.com/office/drawing/2014/main" id="{7A3DA907-02F5-43DE-9590-7F6ECE0488AF}"/>
              </a:ext>
            </a:extLst>
          </p:cNvPr>
          <p:cNvSpPr txBox="1"/>
          <p:nvPr/>
        </p:nvSpPr>
        <p:spPr>
          <a:xfrm>
            <a:off x="8333510" y="3144353"/>
            <a:ext cx="2528454" cy="369332"/>
          </a:xfrm>
          <a:prstGeom prst="rect">
            <a:avLst/>
          </a:prstGeom>
          <a:noFill/>
        </p:spPr>
        <p:txBody>
          <a:bodyPr wrap="square" rtlCol="0">
            <a:spAutoFit/>
          </a:bodyPr>
          <a:lstStyle/>
          <a:p>
            <a:r>
              <a:rPr lang="zh-CN" altLang="en-US" dirty="0"/>
              <a:t>值为</a:t>
            </a:r>
            <a:r>
              <a:rPr lang="en-US" altLang="zh-CN" dirty="0"/>
              <a:t>1</a:t>
            </a:r>
            <a:endParaRPr lang="zh-CN" altLang="en-US" dirty="0"/>
          </a:p>
        </p:txBody>
      </p:sp>
    </p:spTree>
    <p:extLst>
      <p:ext uri="{BB962C8B-B14F-4D97-AF65-F5344CB8AC3E}">
        <p14:creationId xmlns:p14="http://schemas.microsoft.com/office/powerpoint/2010/main" val="1183973508"/>
      </p:ext>
    </p:extLst>
  </p:cSld>
  <p:clrMapOvr>
    <a:masterClrMapping/>
  </p:clrMapOvr>
  <p:transition spd="slow" advTm="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结果</a:t>
            </a:r>
          </a:p>
        </p:txBody>
      </p:sp>
      <p:pic>
        <p:nvPicPr>
          <p:cNvPr id="3" name="图片 2">
            <a:extLst>
              <a:ext uri="{FF2B5EF4-FFF2-40B4-BE49-F238E27FC236}">
                <a16:creationId xmlns:a16="http://schemas.microsoft.com/office/drawing/2014/main" id="{27B44A44-4339-458B-A43B-41D9722B7E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9445" y="1832610"/>
            <a:ext cx="5274310" cy="3954780"/>
          </a:xfrm>
          <a:prstGeom prst="rect">
            <a:avLst/>
          </a:prstGeom>
          <a:noFill/>
          <a:ln>
            <a:noFill/>
          </a:ln>
        </p:spPr>
      </p:pic>
      <p:pic>
        <p:nvPicPr>
          <p:cNvPr id="4" name="图片 3">
            <a:extLst>
              <a:ext uri="{FF2B5EF4-FFF2-40B4-BE49-F238E27FC236}">
                <a16:creationId xmlns:a16="http://schemas.microsoft.com/office/drawing/2014/main" id="{39653F30-6C34-499D-AFB0-AD148026A5A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51772" y="1832610"/>
            <a:ext cx="5274310" cy="3954780"/>
          </a:xfrm>
          <a:prstGeom prst="rect">
            <a:avLst/>
          </a:prstGeom>
          <a:noFill/>
          <a:ln>
            <a:noFill/>
          </a:ln>
        </p:spPr>
      </p:pic>
      <p:sp>
        <p:nvSpPr>
          <p:cNvPr id="5" name="文本框 4">
            <a:extLst>
              <a:ext uri="{FF2B5EF4-FFF2-40B4-BE49-F238E27FC236}">
                <a16:creationId xmlns:a16="http://schemas.microsoft.com/office/drawing/2014/main" id="{615BFC8C-F480-4A08-A8C0-23CD352BA5CA}"/>
              </a:ext>
            </a:extLst>
          </p:cNvPr>
          <p:cNvSpPr txBox="1"/>
          <p:nvPr/>
        </p:nvSpPr>
        <p:spPr>
          <a:xfrm>
            <a:off x="639445" y="1180997"/>
            <a:ext cx="384250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嵌入水印前后信号：</a:t>
            </a:r>
          </a:p>
        </p:txBody>
      </p:sp>
    </p:spTree>
    <p:extLst>
      <p:ext uri="{BB962C8B-B14F-4D97-AF65-F5344CB8AC3E}">
        <p14:creationId xmlns:p14="http://schemas.microsoft.com/office/powerpoint/2010/main" val="3448275595"/>
      </p:ext>
    </p:extLst>
  </p:cSld>
  <p:clrMapOvr>
    <a:masterClrMapping/>
  </p:clrMapOvr>
  <p:transition spd="slow" advTm="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结果</a:t>
            </a:r>
          </a:p>
        </p:txBody>
      </p:sp>
      <p:pic>
        <p:nvPicPr>
          <p:cNvPr id="6" name="图片 5">
            <a:extLst>
              <a:ext uri="{FF2B5EF4-FFF2-40B4-BE49-F238E27FC236}">
                <a16:creationId xmlns:a16="http://schemas.microsoft.com/office/drawing/2014/main" id="{0F317579-44E8-4927-84CE-5B139FD52D8B}"/>
              </a:ext>
            </a:extLst>
          </p:cNvPr>
          <p:cNvPicPr>
            <a:picLocks noChangeAspect="1"/>
          </p:cNvPicPr>
          <p:nvPr/>
        </p:nvPicPr>
        <p:blipFill>
          <a:blip r:embed="rId3"/>
          <a:stretch>
            <a:fillRect/>
          </a:stretch>
        </p:blipFill>
        <p:spPr>
          <a:xfrm>
            <a:off x="760478" y="2657897"/>
            <a:ext cx="2065847" cy="2065847"/>
          </a:xfrm>
          <a:prstGeom prst="rect">
            <a:avLst/>
          </a:prstGeom>
        </p:spPr>
      </p:pic>
      <p:pic>
        <p:nvPicPr>
          <p:cNvPr id="7" name="图片 6">
            <a:extLst>
              <a:ext uri="{FF2B5EF4-FFF2-40B4-BE49-F238E27FC236}">
                <a16:creationId xmlns:a16="http://schemas.microsoft.com/office/drawing/2014/main" id="{461F43BA-3D3A-4859-AB06-701EEE86BDD0}"/>
              </a:ext>
            </a:extLst>
          </p:cNvPr>
          <p:cNvPicPr>
            <a:picLocks noChangeAspect="1"/>
          </p:cNvPicPr>
          <p:nvPr/>
        </p:nvPicPr>
        <p:blipFill>
          <a:blip r:embed="rId4"/>
          <a:stretch>
            <a:fillRect/>
          </a:stretch>
        </p:blipFill>
        <p:spPr>
          <a:xfrm>
            <a:off x="3908334" y="2657897"/>
            <a:ext cx="2066400" cy="2019739"/>
          </a:xfrm>
          <a:prstGeom prst="rect">
            <a:avLst/>
          </a:prstGeom>
        </p:spPr>
      </p:pic>
      <p:pic>
        <p:nvPicPr>
          <p:cNvPr id="5" name="图片 4">
            <a:extLst>
              <a:ext uri="{FF2B5EF4-FFF2-40B4-BE49-F238E27FC236}">
                <a16:creationId xmlns:a16="http://schemas.microsoft.com/office/drawing/2014/main" id="{DF8EA12A-C26E-4C2A-9E1B-4D62B43A99F3}"/>
              </a:ext>
            </a:extLst>
          </p:cNvPr>
          <p:cNvPicPr>
            <a:picLocks noChangeAspect="1"/>
          </p:cNvPicPr>
          <p:nvPr/>
        </p:nvPicPr>
        <p:blipFill>
          <a:blip r:embed="rId5"/>
          <a:stretch>
            <a:fillRect/>
          </a:stretch>
        </p:blipFill>
        <p:spPr>
          <a:xfrm>
            <a:off x="6987470" y="2657897"/>
            <a:ext cx="3155958" cy="2066400"/>
          </a:xfrm>
          <a:prstGeom prst="rect">
            <a:avLst/>
          </a:prstGeom>
        </p:spPr>
      </p:pic>
      <p:sp>
        <p:nvSpPr>
          <p:cNvPr id="10" name="文本框 9">
            <a:extLst>
              <a:ext uri="{FF2B5EF4-FFF2-40B4-BE49-F238E27FC236}">
                <a16:creationId xmlns:a16="http://schemas.microsoft.com/office/drawing/2014/main" id="{C4C07756-AB39-4521-BC83-8FB9616D85EA}"/>
              </a:ext>
            </a:extLst>
          </p:cNvPr>
          <p:cNvSpPr txBox="1"/>
          <p:nvPr/>
        </p:nvSpPr>
        <p:spPr>
          <a:xfrm>
            <a:off x="678872" y="1291833"/>
            <a:ext cx="315191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水印图像：</a:t>
            </a:r>
          </a:p>
        </p:txBody>
      </p:sp>
    </p:spTree>
    <p:extLst>
      <p:ext uri="{BB962C8B-B14F-4D97-AF65-F5344CB8AC3E}">
        <p14:creationId xmlns:p14="http://schemas.microsoft.com/office/powerpoint/2010/main" val="619957824"/>
      </p:ext>
    </p:extLst>
  </p:cSld>
  <p:clrMapOvr>
    <a:masterClrMapping/>
  </p:clrMapOvr>
  <p:transition spd="slow" advTm="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5523231" y="145288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0000" flipH="1">
            <a:off x="-207234" y="2388730"/>
            <a:ext cx="12606468" cy="2450362"/>
          </a:xfrm>
          <a:prstGeom prst="rect">
            <a:avLst/>
          </a:prstGeom>
        </p:spPr>
      </p:pic>
      <p:sp>
        <p:nvSpPr>
          <p:cNvPr id="5" name="文本框 4"/>
          <p:cNvSpPr txBox="1"/>
          <p:nvPr/>
        </p:nvSpPr>
        <p:spPr>
          <a:xfrm>
            <a:off x="5782491" y="1262876"/>
            <a:ext cx="627017"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4</a:t>
            </a:r>
            <a:endParaRPr lang="zh-CN" altLang="en-US" sz="10500" dirty="0">
              <a:solidFill>
                <a:schemeClr val="bg1"/>
              </a:solidFill>
              <a:latin typeface="+mn-ea"/>
              <a:cs typeface="Arial" panose="020B0604020202020204" pitchFamily="34" charset="0"/>
            </a:endParaRPr>
          </a:p>
        </p:txBody>
      </p:sp>
      <p:sp>
        <p:nvSpPr>
          <p:cNvPr id="10" name="矩形 9"/>
          <p:cNvSpPr/>
          <p:nvPr/>
        </p:nvSpPr>
        <p:spPr>
          <a:xfrm>
            <a:off x="4362349" y="3229191"/>
            <a:ext cx="3602178" cy="769441"/>
          </a:xfrm>
          <a:prstGeom prst="rect">
            <a:avLst/>
          </a:prstGeom>
          <a:noFill/>
        </p:spPr>
        <p:txBody>
          <a:bodyPr vert="horz" wrap="square" rtlCol="0">
            <a:spAutoFit/>
          </a:bodyPr>
          <a:lstStyle/>
          <a:p>
            <a:pPr algn="ctr"/>
            <a:r>
              <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总结</a:t>
            </a:r>
          </a:p>
        </p:txBody>
      </p:sp>
    </p:spTree>
    <p:extLst>
      <p:ext uri="{BB962C8B-B14F-4D97-AF65-F5344CB8AC3E}">
        <p14:creationId xmlns:p14="http://schemas.microsoft.com/office/powerpoint/2010/main" val="23097169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par>
                          <p:cTn id="21" fill="hold">
                            <p:stCondLst>
                              <p:cond delay="15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后续工作</a:t>
            </a:r>
          </a:p>
        </p:txBody>
      </p:sp>
      <p:sp>
        <p:nvSpPr>
          <p:cNvPr id="5" name="文本框 4">
            <a:extLst>
              <a:ext uri="{FF2B5EF4-FFF2-40B4-BE49-F238E27FC236}">
                <a16:creationId xmlns:a16="http://schemas.microsoft.com/office/drawing/2014/main" id="{F4F69AAD-EE63-4DC3-A903-C42EA1853B35}"/>
              </a:ext>
            </a:extLst>
          </p:cNvPr>
          <p:cNvSpPr txBox="1"/>
          <p:nvPr/>
        </p:nvSpPr>
        <p:spPr>
          <a:xfrm>
            <a:off x="831272" y="1252683"/>
            <a:ext cx="9310255"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亮点：</a:t>
            </a:r>
            <a:r>
              <a:rPr lang="zh-CN" altLang="en-US" sz="2400" dirty="0">
                <a:latin typeface="微软雅黑" panose="020B0503020204020204" pitchFamily="34" charset="-122"/>
                <a:ea typeface="微软雅黑" panose="020B0503020204020204" pitchFamily="34" charset="-122"/>
              </a:rPr>
              <a:t>把数字音频水印技术应用在仿生隐蔽水声通信</a:t>
            </a:r>
          </a:p>
        </p:txBody>
      </p:sp>
      <p:sp>
        <p:nvSpPr>
          <p:cNvPr id="11" name="文本框 10">
            <a:extLst>
              <a:ext uri="{FF2B5EF4-FFF2-40B4-BE49-F238E27FC236}">
                <a16:creationId xmlns:a16="http://schemas.microsoft.com/office/drawing/2014/main" id="{4ACC106F-8AA8-47D6-9ACA-B3333F3C3273}"/>
              </a:ext>
            </a:extLst>
          </p:cNvPr>
          <p:cNvSpPr txBox="1"/>
          <p:nvPr/>
        </p:nvSpPr>
        <p:spPr>
          <a:xfrm>
            <a:off x="817418" y="2307841"/>
            <a:ext cx="1267692"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难点：</a:t>
            </a:r>
            <a:endParaRPr lang="zh-CN" altLang="en-US" sz="28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D44D72C4-F51D-49D5-82D7-98B08B9BFEF1}"/>
              </a:ext>
            </a:extLst>
          </p:cNvPr>
          <p:cNvSpPr txBox="1"/>
          <p:nvPr/>
        </p:nvSpPr>
        <p:spPr>
          <a:xfrm>
            <a:off x="2175164" y="2369395"/>
            <a:ext cx="635923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鲸鱼信号研究及模拟</a:t>
            </a:r>
            <a:endParaRPr lang="zh-CN" altLang="en-US" sz="2400" dirty="0"/>
          </a:p>
        </p:txBody>
      </p:sp>
      <p:sp>
        <p:nvSpPr>
          <p:cNvPr id="12" name="文本框 11">
            <a:extLst>
              <a:ext uri="{FF2B5EF4-FFF2-40B4-BE49-F238E27FC236}">
                <a16:creationId xmlns:a16="http://schemas.microsoft.com/office/drawing/2014/main" id="{3BC51651-F0E3-4D51-A9F9-AB101CE404AA}"/>
              </a:ext>
            </a:extLst>
          </p:cNvPr>
          <p:cNvSpPr txBox="1"/>
          <p:nvPr/>
        </p:nvSpPr>
        <p:spPr>
          <a:xfrm>
            <a:off x="2175164" y="3283775"/>
            <a:ext cx="635923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水印算法在水声信道的鲁棒性</a:t>
            </a:r>
            <a:endParaRPr lang="zh-CN" altLang="en-US" sz="2400" dirty="0"/>
          </a:p>
        </p:txBody>
      </p:sp>
    </p:spTree>
    <p:extLst>
      <p:ext uri="{BB962C8B-B14F-4D97-AF65-F5344CB8AC3E}">
        <p14:creationId xmlns:p14="http://schemas.microsoft.com/office/powerpoint/2010/main" val="2835240203"/>
      </p:ext>
    </p:extLst>
  </p:cSld>
  <p:clrMapOvr>
    <a:masterClrMapping/>
  </p:clrMapOvr>
  <p:transition spd="slow" advTm="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后续工作</a:t>
            </a:r>
          </a:p>
        </p:txBody>
      </p:sp>
      <p:sp>
        <p:nvSpPr>
          <p:cNvPr id="6" name="文本框 5">
            <a:extLst>
              <a:ext uri="{FF2B5EF4-FFF2-40B4-BE49-F238E27FC236}">
                <a16:creationId xmlns:a16="http://schemas.microsoft.com/office/drawing/2014/main" id="{896BBC2D-EF20-4AE1-B5DD-217AA376C091}"/>
              </a:ext>
            </a:extLst>
          </p:cNvPr>
          <p:cNvSpPr txBox="1"/>
          <p:nvPr/>
        </p:nvSpPr>
        <p:spPr>
          <a:xfrm>
            <a:off x="775854" y="2386991"/>
            <a:ext cx="1008611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）模拟出来的鲸鱼信号做评价（</a:t>
            </a:r>
            <a:r>
              <a:rPr lang="en-US" altLang="zh-CN" sz="2400" dirty="0">
                <a:latin typeface="微软雅黑" panose="020B0503020204020204" pitchFamily="34" charset="-122"/>
                <a:ea typeface="微软雅黑" panose="020B0503020204020204" pitchFamily="34" charset="-122"/>
              </a:rPr>
              <a:t>PESQ</a:t>
            </a:r>
            <a:r>
              <a:rPr lang="zh-CN" altLang="en-US" sz="2400"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E4579BF5-3FCE-4F51-BA1E-CB1ABDE94F07}"/>
              </a:ext>
            </a:extLst>
          </p:cNvPr>
          <p:cNvSpPr txBox="1"/>
          <p:nvPr/>
        </p:nvSpPr>
        <p:spPr>
          <a:xfrm>
            <a:off x="775854" y="1344604"/>
            <a:ext cx="9310255"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后续工作：</a:t>
            </a:r>
          </a:p>
        </p:txBody>
      </p:sp>
      <p:sp>
        <p:nvSpPr>
          <p:cNvPr id="8" name="文本框 7">
            <a:extLst>
              <a:ext uri="{FF2B5EF4-FFF2-40B4-BE49-F238E27FC236}">
                <a16:creationId xmlns:a16="http://schemas.microsoft.com/office/drawing/2014/main" id="{8C38F786-55A7-46DE-954E-6EF2F14FB27F}"/>
              </a:ext>
            </a:extLst>
          </p:cNvPr>
          <p:cNvSpPr txBox="1"/>
          <p:nvPr/>
        </p:nvSpPr>
        <p:spPr>
          <a:xfrm>
            <a:off x="775854" y="3198167"/>
            <a:ext cx="1008611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）含有水印信号没有经过模拟或真实的水声信道。</a:t>
            </a:r>
          </a:p>
        </p:txBody>
      </p:sp>
      <p:sp>
        <p:nvSpPr>
          <p:cNvPr id="9" name="文本框 8">
            <a:extLst>
              <a:ext uri="{FF2B5EF4-FFF2-40B4-BE49-F238E27FC236}">
                <a16:creationId xmlns:a16="http://schemas.microsoft.com/office/drawing/2014/main" id="{AA41E7EF-24A8-4609-9DCC-184A745703D0}"/>
              </a:ext>
            </a:extLst>
          </p:cNvPr>
          <p:cNvSpPr txBox="1"/>
          <p:nvPr/>
        </p:nvSpPr>
        <p:spPr>
          <a:xfrm>
            <a:off x="775854" y="4120838"/>
            <a:ext cx="1008611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）得到的结果好坏评价（</a:t>
            </a:r>
            <a:r>
              <a:rPr lang="en-US" altLang="zh-CN" sz="2400" dirty="0">
                <a:latin typeface="微软雅黑" panose="020B0503020204020204" pitchFamily="34" charset="-122"/>
                <a:ea typeface="微软雅黑" panose="020B0503020204020204" pitchFamily="34" charset="-122"/>
              </a:rPr>
              <a:t>BER</a:t>
            </a:r>
            <a:r>
              <a:rPr lang="zh-CN" altLang="en-US" sz="2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73EC9E7F-C1A5-4D43-91A9-4601D6A15947}"/>
              </a:ext>
            </a:extLst>
          </p:cNvPr>
          <p:cNvSpPr txBox="1"/>
          <p:nvPr/>
        </p:nvSpPr>
        <p:spPr>
          <a:xfrm>
            <a:off x="775854" y="5043509"/>
            <a:ext cx="1008611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）其他新颖的水印算法。</a:t>
            </a:r>
          </a:p>
        </p:txBody>
      </p:sp>
    </p:spTree>
    <p:extLst>
      <p:ext uri="{BB962C8B-B14F-4D97-AF65-F5344CB8AC3E}">
        <p14:creationId xmlns:p14="http://schemas.microsoft.com/office/powerpoint/2010/main" val="2217832130"/>
      </p:ext>
    </p:extLst>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flipH="1">
            <a:off x="7338695" y="1593215"/>
            <a:ext cx="67945" cy="205593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a:grpSpLocks noChangeAspect="1"/>
          </p:cNvGrpSpPr>
          <p:nvPr/>
        </p:nvGrpSpPr>
        <p:grpSpPr>
          <a:xfrm>
            <a:off x="7059313" y="1427046"/>
            <a:ext cx="720000" cy="718593"/>
            <a:chOff x="4724972" y="1458268"/>
            <a:chExt cx="742579" cy="790272"/>
          </a:xfrm>
        </p:grpSpPr>
        <p:sp>
          <p:nvSpPr>
            <p:cNvPr id="6" name="菱形 5"/>
            <p:cNvSpPr/>
            <p:nvPr/>
          </p:nvSpPr>
          <p:spPr>
            <a:xfrm>
              <a:off x="4724972" y="1458268"/>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mn-ea"/>
              </a:endParaRPr>
            </a:p>
          </p:txBody>
        </p:sp>
        <p:sp>
          <p:nvSpPr>
            <p:cNvPr id="7" name="Rectangle 22"/>
            <p:cNvSpPr>
              <a:spLocks noChangeArrowheads="1"/>
            </p:cNvSpPr>
            <p:nvPr/>
          </p:nvSpPr>
          <p:spPr bwMode="auto">
            <a:xfrm>
              <a:off x="4859799" y="1470043"/>
              <a:ext cx="414266" cy="77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endParaRPr lang="zh-CN" altLang="zh-CN" sz="4000" noProof="1">
                <a:solidFill>
                  <a:schemeClr val="tx1">
                    <a:lumMod val="85000"/>
                    <a:lumOff val="15000"/>
                  </a:schemeClr>
                </a:solidFill>
                <a:latin typeface="+mn-ea"/>
                <a:cs typeface="Open Sans" panose="020B0606030504020204" pitchFamily="34" charset="0"/>
              </a:endParaRPr>
            </a:p>
          </p:txBody>
        </p:sp>
      </p:grpSp>
      <p:sp>
        <p:nvSpPr>
          <p:cNvPr id="12" name="Rectangle 23"/>
          <p:cNvSpPr/>
          <p:nvPr/>
        </p:nvSpPr>
        <p:spPr>
          <a:xfrm>
            <a:off x="8040561" y="1427036"/>
            <a:ext cx="3627564" cy="193802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仿生隐蔽水声通信强调通过模拟海洋生物叫声或海洋中存在的声音方法，诱导敌方排除接收信号，达到隐蔽的效果。</a:t>
            </a:r>
            <a:endParaRPr lang="en-US" sz="2000" noProof="1">
              <a:solidFill>
                <a:schemeClr val="bg1">
                  <a:lumMod val="50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75" y="4107180"/>
            <a:ext cx="2983230" cy="1919605"/>
          </a:xfrm>
          <a:prstGeom prst="rect">
            <a:avLst/>
          </a:prstGeom>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755" y="4123690"/>
            <a:ext cx="2814955" cy="1885950"/>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575" y="1845310"/>
            <a:ext cx="2983230" cy="1864360"/>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4755" y="1845310"/>
            <a:ext cx="2814955" cy="1864360"/>
          </a:xfrm>
          <a:prstGeom prst="rect">
            <a:avLst/>
          </a:prstGeom>
        </p:spPr>
      </p:pic>
      <p:sp>
        <p:nvSpPr>
          <p:cNvPr id="3" name="文本框 2"/>
          <p:cNvSpPr txBox="1"/>
          <p:nvPr/>
        </p:nvSpPr>
        <p:spPr>
          <a:xfrm>
            <a:off x="2297675" y="6256139"/>
            <a:ext cx="2305498"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a:t>
            </a:r>
            <a:r>
              <a:rPr lang="en-US" altLang="zh-CN" dirty="0">
                <a:latin typeface="宋体" panose="02010600030101010101" pitchFamily="2" charset="-122"/>
                <a:ea typeface="宋体" panose="02010600030101010101" pitchFamily="2" charset="-122"/>
              </a:rPr>
              <a:t>1-2 </a:t>
            </a:r>
            <a:r>
              <a:rPr lang="zh-CN" altLang="en-US" dirty="0">
                <a:latin typeface="宋体" panose="02010600030101010101" pitchFamily="2" charset="-122"/>
                <a:ea typeface="宋体" panose="02010600030101010101" pitchFamily="2" charset="-122"/>
              </a:rPr>
              <a:t>鲸目动物图片</a:t>
            </a:r>
          </a:p>
        </p:txBody>
      </p:sp>
      <p:sp>
        <p:nvSpPr>
          <p:cNvPr id="13" name="文本框 12"/>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仿生隐蔽水声通信</a:t>
            </a:r>
          </a:p>
        </p:txBody>
      </p:sp>
    </p:spTree>
  </p:cSld>
  <p:clrMapOvr>
    <a:masterClrMapping/>
  </p:clrMapOvr>
  <p:transition spd="slow" advTm="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06494" y="2939417"/>
            <a:ext cx="7141381" cy="1200329"/>
          </a:xfrm>
          <a:prstGeom prst="rect">
            <a:avLst/>
          </a:prstGeom>
          <a:noFill/>
        </p:spPr>
        <p:txBody>
          <a:bodyPr vert="horz" wrap="square" rtlCol="0">
            <a:spAutoFit/>
          </a:bodyPr>
          <a:lstStyle/>
          <a:p>
            <a:r>
              <a:rPr lang="en-US" altLang="zh-CN" sz="7200" spc="12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THANKS</a:t>
            </a:r>
            <a:endParaRPr lang="zh-CN" altLang="en-US" sz="7200" spc="12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cxnSp>
        <p:nvCxnSpPr>
          <p:cNvPr id="12" name="直接连接符 11"/>
          <p:cNvCxnSpPr/>
          <p:nvPr/>
        </p:nvCxnSpPr>
        <p:spPr>
          <a:xfrm flipH="1">
            <a:off x="1041721" y="4139591"/>
            <a:ext cx="6486839"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22" presetClass="entr" presetSubtype="2" fill="hold"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678806" y="2050542"/>
            <a:ext cx="0" cy="48341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a:grpSpLocks noChangeAspect="1"/>
          </p:cNvGrpSpPr>
          <p:nvPr/>
        </p:nvGrpSpPr>
        <p:grpSpPr>
          <a:xfrm>
            <a:off x="1232535" y="1350645"/>
            <a:ext cx="892175" cy="889635"/>
            <a:chOff x="4724972" y="1025291"/>
            <a:chExt cx="742579" cy="789978"/>
          </a:xfrm>
        </p:grpSpPr>
        <p:sp>
          <p:nvSpPr>
            <p:cNvPr id="6" name="菱形 5"/>
            <p:cNvSpPr/>
            <p:nvPr/>
          </p:nvSpPr>
          <p:spPr>
            <a:xfrm>
              <a:off x="4724972" y="1025291"/>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7" name="Rectangle 22"/>
            <p:cNvSpPr>
              <a:spLocks noChangeArrowheads="1"/>
            </p:cNvSpPr>
            <p:nvPr/>
          </p:nvSpPr>
          <p:spPr bwMode="auto">
            <a:xfrm>
              <a:off x="4902083" y="1125904"/>
              <a:ext cx="414266" cy="572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en-US" sz="1800" noProof="1">
                  <a:solidFill>
                    <a:schemeClr val="tx1"/>
                  </a:solidFill>
                  <a:latin typeface="微软雅黑" panose="020B0503020204020204" pitchFamily="34" charset="-122"/>
                  <a:ea typeface="微软雅黑" panose="020B0503020204020204" pitchFamily="34" charset="-122"/>
                  <a:cs typeface="Open Sans" panose="020B0606030504020204" pitchFamily="34" charset="0"/>
                </a:rPr>
                <a:t>哨声</a:t>
              </a:r>
            </a:p>
          </p:txBody>
        </p:sp>
      </p:grpSp>
      <p:grpSp>
        <p:nvGrpSpPr>
          <p:cNvPr id="3" name="组合 2"/>
          <p:cNvGrpSpPr>
            <a:grpSpLocks noChangeAspect="1"/>
          </p:cNvGrpSpPr>
          <p:nvPr/>
        </p:nvGrpSpPr>
        <p:grpSpPr>
          <a:xfrm>
            <a:off x="1217295" y="3572489"/>
            <a:ext cx="927735" cy="927858"/>
            <a:chOff x="4714013" y="2532281"/>
            <a:chExt cx="846000" cy="846000"/>
          </a:xfrm>
        </p:grpSpPr>
        <p:sp>
          <p:nvSpPr>
            <p:cNvPr id="8" name="菱形 7"/>
            <p:cNvSpPr/>
            <p:nvPr/>
          </p:nvSpPr>
          <p:spPr>
            <a:xfrm>
              <a:off x="4714013" y="253228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9" name="Rectangle 22"/>
            <p:cNvSpPr>
              <a:spLocks noChangeArrowheads="1"/>
            </p:cNvSpPr>
            <p:nvPr/>
          </p:nvSpPr>
          <p:spPr bwMode="auto">
            <a:xfrm>
              <a:off x="4943335" y="2560865"/>
              <a:ext cx="414266" cy="79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en-US" sz="17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嘀嗒声</a:t>
              </a:r>
              <a:endParaRPr lang="zh-CN" altLang="zh-CN" sz="1700" noProof="1">
                <a:solidFill>
                  <a:schemeClr val="tx1">
                    <a:lumMod val="85000"/>
                    <a:lumOff val="15000"/>
                  </a:schemeClr>
                </a:solidFill>
                <a:latin typeface="+mn-ea"/>
                <a:cs typeface="Open Sans" panose="020B0606030504020204" pitchFamily="34" charset="0"/>
              </a:endParaRPr>
            </a:p>
          </p:txBody>
        </p:sp>
      </p:grpSp>
      <p:sp>
        <p:nvSpPr>
          <p:cNvPr id="12" name="Rectangle 23"/>
          <p:cNvSpPr/>
          <p:nvPr/>
        </p:nvSpPr>
        <p:spPr>
          <a:xfrm>
            <a:off x="2223770" y="1186180"/>
            <a:ext cx="9137650" cy="1476375"/>
          </a:xfrm>
          <a:prstGeom prst="rect">
            <a:avLst/>
          </a:prstGeom>
        </p:spPr>
        <p:txBody>
          <a:bodyPr wrap="square">
            <a:spAutoFit/>
          </a:bodyPr>
          <a:lstStyle/>
          <a:p>
            <a:pPr marR="0" lvl="0" indent="0" algn="l" defTabSz="914400" rtl="0" eaLnBrk="1" fontAlgn="auto" latinLnBrk="0" hangingPunct="1">
              <a:lnSpc>
                <a:spcPct val="150000"/>
              </a:lnSpc>
              <a:spcBef>
                <a:spcPts val="0"/>
              </a:spcBef>
              <a:spcAft>
                <a:spcPts val="0"/>
              </a:spcAft>
              <a:buClrTx/>
              <a:buSzTx/>
              <a:buNone/>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作用：保持联系，发出猎物坐标信息，捕猎策略</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声音特性：存在“签名哨声”</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签名哨声假说：独特特性集中表现在该签名哨声信号所特有的时频域轮廓曲线上</a:t>
            </a:r>
            <a:endParaRPr lang="en-US" sz="2000" noProof="1">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Rectangle 23"/>
          <p:cNvSpPr/>
          <p:nvPr/>
        </p:nvSpPr>
        <p:spPr>
          <a:xfrm>
            <a:off x="2223770" y="3485515"/>
            <a:ext cx="6127750" cy="1014730"/>
          </a:xfrm>
          <a:prstGeom prst="rect">
            <a:avLst/>
          </a:prstGeom>
        </p:spPr>
        <p:txBody>
          <a:bodyPr wrap="square">
            <a:spAutoFit/>
          </a:bodyPr>
          <a:lstStyle/>
          <a:p>
            <a:pPr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作用：识别，探测，定位</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特性：高频窄脉冲</a:t>
            </a:r>
            <a:endParaRPr lang="en-US" sz="2000" noProof="1">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矩形 1"/>
          <p:cNvSpPr>
            <a:spLocks noChangeArrowheads="1"/>
          </p:cNvSpPr>
          <p:nvPr/>
        </p:nvSpPr>
        <p:spPr bwMode="auto">
          <a:xfrm>
            <a:off x="1888840" y="5832454"/>
            <a:ext cx="969518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[1]Vincent M </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Janik</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Peter </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Jb</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Slater. Context-specific use suggests that bottlenose dolphin signature whistles are cohesion calls. Animal </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behaviour</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1998, 56(4): 829-838P</a:t>
            </a: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[2]Whitlow W L Au. The Sonar of dolphins. New York: Springer-</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Verlag</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1993: 119-134.</a:t>
            </a:r>
          </a:p>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鲸目动物叫声</a:t>
            </a:r>
          </a:p>
        </p:txBody>
      </p:sp>
    </p:spTree>
  </p:cSld>
  <p:clrMapOvr>
    <a:masterClrMapping/>
  </p:clrMapOvr>
  <p:transition spd="slow" advTm="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2751172271"/>
                  </p:ext>
                </p:extLst>
              </p:nvPr>
            </p:nvGraphicFramePr>
            <p:xfrm>
              <a:off x="1758950" y="2127715"/>
              <a:ext cx="8128000" cy="3440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430110">
                    <a:tc>
                      <a:txBody>
                        <a:bodyPr/>
                        <a:lstStyle/>
                        <a:p>
                          <a:r>
                            <a:rPr lang="zh-CN" altLang="en-US" dirty="0"/>
                            <a:t>鲸目声</a:t>
                          </a:r>
                        </a:p>
                      </a:txBody>
                      <a:tcPr/>
                    </a:tc>
                    <a:tc>
                      <a:txBody>
                        <a:bodyPr/>
                        <a:lstStyle/>
                        <a:p>
                          <a:r>
                            <a:rPr lang="zh-CN" altLang="en-US" dirty="0"/>
                            <a:t>频带</a:t>
                          </a:r>
                        </a:p>
                      </a:txBody>
                      <a:tcPr/>
                    </a:tc>
                    <a:tc>
                      <a:txBody>
                        <a:bodyPr/>
                        <a:lstStyle/>
                        <a:p>
                          <a:r>
                            <a:rPr lang="zh-CN" altLang="en-US" dirty="0"/>
                            <a:t>能量</a:t>
                          </a:r>
                        </a:p>
                      </a:txBody>
                      <a:tcPr/>
                    </a:tc>
                    <a:tc>
                      <a:txBody>
                        <a:bodyPr/>
                        <a:lstStyle/>
                        <a:p>
                          <a:r>
                            <a:rPr lang="zh-CN" altLang="en-US" dirty="0"/>
                            <a:t>持续时间</a:t>
                          </a:r>
                        </a:p>
                      </a:txBody>
                      <a:tcPr/>
                    </a:tc>
                    <a:extLst>
                      <a:ext uri="{0D108BD9-81ED-4DB2-BD59-A6C34878D82A}">
                        <a16:rowId xmlns:a16="http://schemas.microsoft.com/office/drawing/2014/main" val="10000"/>
                      </a:ext>
                    </a:extLst>
                  </a:tr>
                  <a:tr h="430110">
                    <a:tc>
                      <a:txBody>
                        <a:bodyPr/>
                        <a:lstStyle/>
                        <a:p>
                          <a:r>
                            <a:rPr lang="zh-CN" altLang="en-US" sz="1800" b="0" i="0" kern="1200" dirty="0">
                              <a:solidFill>
                                <a:schemeClr val="dk1"/>
                              </a:solidFill>
                              <a:effectLst/>
                              <a:latin typeface="+mn-lt"/>
                              <a:ea typeface="+mn-ea"/>
                              <a:cs typeface="+mn-cs"/>
                            </a:rPr>
                            <a:t>宽吻海豚嘀嗒声</a:t>
                          </a:r>
                          <a:endParaRPr lang="zh-CN" altLang="en-US" dirty="0"/>
                        </a:p>
                      </a:txBody>
                      <a:tcPr/>
                    </a:tc>
                    <a:tc>
                      <a:txBody>
                        <a:bodyPr/>
                        <a:lstStyle/>
                        <a:p>
                          <a:r>
                            <a:rPr lang="en-US" altLang="zh-CN" dirty="0"/>
                            <a:t>10-100 </a:t>
                          </a:r>
                          <a14:m>
                            <m:oMath xmlns:m="http://schemas.openxmlformats.org/officeDocument/2006/math">
                              <m:r>
                                <a:rPr lang="en-US" altLang="zh-CN" i="1" dirty="0" smtClean="0">
                                  <a:latin typeface="Cambria Math" panose="02040503050406030204" pitchFamily="18" charset="0"/>
                                </a:rPr>
                                <m:t>𝑘𝐻𝑧</m:t>
                              </m:r>
                            </m:oMath>
                          </a14:m>
                          <a:endParaRPr lang="zh-CN" altLang="en-US" dirty="0"/>
                        </a:p>
                      </a:txBody>
                      <a:tcPr/>
                    </a:tc>
                    <a:tc>
                      <a:txBody>
                        <a:bodyPr/>
                        <a:lstStyle/>
                        <a:p>
                          <a:r>
                            <a:rPr lang="en-US" altLang="zh-CN" dirty="0"/>
                            <a:t>1</a:t>
                          </a:r>
                          <a14:m>
                            <m:oMath xmlns:m="http://schemas.openxmlformats.org/officeDocument/2006/math">
                              <m:r>
                                <a:rPr lang="zh-CN" altLang="en-US" i="1" smtClean="0">
                                  <a:latin typeface="Cambria Math" panose="02040503050406030204" pitchFamily="18" charset="0"/>
                                </a:rPr>
                                <m:t>𝜇</m:t>
                              </m:r>
                              <m:r>
                                <a:rPr lang="en-US" altLang="zh-CN" b="0" i="1" smtClean="0">
                                  <a:latin typeface="Cambria Math" panose="02040503050406030204" pitchFamily="18" charset="0"/>
                                </a:rPr>
                                <m:t>𝑊</m:t>
                              </m:r>
                            </m:oMath>
                          </a14:m>
                          <a:endParaRPr lang="zh-CN" altLang="en-US" dirty="0"/>
                        </a:p>
                      </a:txBody>
                      <a:tcPr/>
                    </a:tc>
                    <a:tc>
                      <a:txBody>
                        <a:bodyPr/>
                        <a:lstStyle/>
                        <a:p>
                          <a:r>
                            <a:rPr lang="en-US" altLang="zh-CN" dirty="0"/>
                            <a:t>25</a:t>
                          </a:r>
                          <a14:m>
                            <m:oMath xmlns:m="http://schemas.openxmlformats.org/officeDocument/2006/math">
                              <m:r>
                                <a:rPr lang="zh-CN" altLang="en-US" i="1" smtClean="0">
                                  <a:latin typeface="Cambria Math" panose="02040503050406030204" pitchFamily="18" charset="0"/>
                                </a:rPr>
                                <m:t>𝜇</m:t>
                              </m:r>
                              <m:r>
                                <m:rPr>
                                  <m:sty m:val="p"/>
                                </m:rPr>
                                <a:rPr lang="en-US" altLang="zh-CN" b="0" i="0" smtClean="0">
                                  <a:latin typeface="Cambria Math" panose="02040503050406030204" pitchFamily="18" charset="0"/>
                                </a:rPr>
                                <m:t>s</m:t>
                              </m:r>
                            </m:oMath>
                          </a14:m>
                          <a:endParaRPr lang="zh-CN" altLang="en-US" dirty="0"/>
                        </a:p>
                      </a:txBody>
                      <a:tcPr/>
                    </a:tc>
                    <a:extLst>
                      <a:ext uri="{0D108BD9-81ED-4DB2-BD59-A6C34878D82A}">
                        <a16:rowId xmlns:a16="http://schemas.microsoft.com/office/drawing/2014/main" val="10001"/>
                      </a:ext>
                    </a:extLst>
                  </a:tr>
                  <a:tr h="43011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宽吻海豚哨声</a:t>
                          </a:r>
                          <a:endParaRPr lang="zh-CN" altLang="en-US" dirty="0"/>
                        </a:p>
                      </a:txBody>
                      <a:tcPr/>
                    </a:tc>
                    <a:tc>
                      <a:txBody>
                        <a:bodyPr/>
                        <a:lstStyle/>
                        <a:p>
                          <a:r>
                            <a:rPr lang="en-US" altLang="zh-CN" dirty="0"/>
                            <a:t>100-110 </a:t>
                          </a:r>
                          <a14:m>
                            <m:oMath xmlns:m="http://schemas.openxmlformats.org/officeDocument/2006/math">
                              <m:r>
                                <a:rPr lang="en-US" altLang="zh-CN" i="1" dirty="0" smtClean="0">
                                  <a:latin typeface="Cambria Math" panose="02040503050406030204" pitchFamily="18" charset="0"/>
                                </a:rPr>
                                <m:t>𝑘𝐻𝑧</m:t>
                              </m:r>
                            </m:oMath>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a:t>
                          </a:r>
                          <a14:m>
                            <m:oMath xmlns:m="http://schemas.openxmlformats.org/officeDocument/2006/math">
                              <m:r>
                                <a:rPr lang="zh-CN" altLang="en-US" i="1" smtClean="0">
                                  <a:latin typeface="Cambria Math" panose="02040503050406030204" pitchFamily="18" charset="0"/>
                                </a:rPr>
                                <m:t>𝜇</m:t>
                              </m:r>
                              <m:r>
                                <a:rPr lang="en-US" altLang="zh-CN" b="0" i="1" smtClean="0">
                                  <a:latin typeface="Cambria Math" panose="02040503050406030204" pitchFamily="18" charset="0"/>
                                </a:rPr>
                                <m:t>𝑊</m:t>
                              </m:r>
                            </m:oMath>
                          </a14:m>
                          <a:endParaRPr lang="zh-CN" altLang="en-US" dirty="0"/>
                        </a:p>
                      </a:txBody>
                      <a:tcPr/>
                    </a:tc>
                    <a:tc>
                      <a:txBody>
                        <a:bodyPr/>
                        <a:lstStyle/>
                        <a:p>
                          <a:r>
                            <a:rPr lang="en-US" altLang="zh-CN" dirty="0"/>
                            <a:t>1</a:t>
                          </a:r>
                          <a14:m>
                            <m:oMath xmlns:m="http://schemas.openxmlformats.org/officeDocument/2006/math">
                              <m:r>
                                <a:rPr lang="en-US" altLang="zh-CN" b="0" i="1" smtClean="0">
                                  <a:latin typeface="Cambria Math" panose="02040503050406030204" pitchFamily="18" charset="0"/>
                                </a:rPr>
                                <m:t>𝑠</m:t>
                              </m:r>
                            </m:oMath>
                          </a14:m>
                          <a:endParaRPr lang="zh-CN" altLang="en-US" dirty="0"/>
                        </a:p>
                      </a:txBody>
                      <a:tcPr/>
                    </a:tc>
                    <a:extLst>
                      <a:ext uri="{0D108BD9-81ED-4DB2-BD59-A6C34878D82A}">
                        <a16:rowId xmlns:a16="http://schemas.microsoft.com/office/drawing/2014/main" val="10002"/>
                      </a:ext>
                    </a:extLst>
                  </a:tr>
                  <a:tr h="430110">
                    <a:tc>
                      <a:txBody>
                        <a:bodyPr/>
                        <a:lstStyle/>
                        <a:p>
                          <a:r>
                            <a:rPr lang="zh-CN" altLang="en-US" dirty="0"/>
                            <a:t>抹香鲸嘀嗒声</a:t>
                          </a:r>
                        </a:p>
                      </a:txBody>
                      <a:tcPr/>
                    </a:tc>
                    <a:tc>
                      <a:txBody>
                        <a:bodyPr/>
                        <a:lstStyle/>
                        <a:p>
                          <a:r>
                            <a:rPr lang="en-US" altLang="zh-CN" dirty="0"/>
                            <a:t>150-160 </a:t>
                          </a:r>
                          <a14:m>
                            <m:oMath xmlns:m="http://schemas.openxmlformats.org/officeDocument/2006/math">
                              <m:r>
                                <a:rPr lang="en-US" altLang="zh-CN" i="1" dirty="0" smtClean="0">
                                  <a:latin typeface="Cambria Math" panose="02040503050406030204" pitchFamily="18" charset="0"/>
                                </a:rPr>
                                <m:t>𝑘𝐻𝑧</m:t>
                              </m:r>
                            </m:oMath>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14:m>
                            <m:oMath xmlns:m="http://schemas.openxmlformats.org/officeDocument/2006/math">
                              <m:r>
                                <a:rPr lang="en-US" altLang="zh-CN" b="0" i="1" smtClean="0">
                                  <a:latin typeface="Cambria Math" panose="02040503050406030204" pitchFamily="18" charset="0"/>
                                </a:rPr>
                                <m:t>𝑊</m:t>
                              </m:r>
                            </m:oMath>
                          </a14:m>
                          <a:endParaRPr lang="zh-CN" altLang="en-US" dirty="0"/>
                        </a:p>
                      </a:txBody>
                      <a:tcPr/>
                    </a:tc>
                    <a:tc>
                      <a:txBody>
                        <a:bodyPr/>
                        <a:lstStyle/>
                        <a:p>
                          <a:r>
                            <a:rPr lang="en-US" altLang="zh-CN" dirty="0"/>
                            <a:t>120</a:t>
                          </a:r>
                          <a14:m>
                            <m:oMath xmlns:m="http://schemas.openxmlformats.org/officeDocument/2006/math">
                              <m:r>
                                <a:rPr lang="zh-CN" altLang="en-US" i="1" smtClean="0">
                                  <a:latin typeface="Cambria Math" panose="02040503050406030204" pitchFamily="18" charset="0"/>
                                </a:rPr>
                                <m:t>𝜇</m:t>
                              </m:r>
                              <m:r>
                                <m:rPr>
                                  <m:sty m:val="p"/>
                                </m:rPr>
                                <a:rPr lang="en-US" altLang="zh-CN" b="0" i="0" smtClean="0">
                                  <a:latin typeface="Cambria Math" panose="02040503050406030204" pitchFamily="18" charset="0"/>
                                </a:rPr>
                                <m:t>s</m:t>
                              </m:r>
                            </m:oMath>
                          </a14:m>
                          <a:endParaRPr lang="zh-CN" altLang="en-US" dirty="0"/>
                        </a:p>
                      </a:txBody>
                      <a:tcPr/>
                    </a:tc>
                    <a:extLst>
                      <a:ext uri="{0D108BD9-81ED-4DB2-BD59-A6C34878D82A}">
                        <a16:rowId xmlns:a16="http://schemas.microsoft.com/office/drawing/2014/main" val="10003"/>
                      </a:ext>
                    </a:extLst>
                  </a:tr>
                  <a:tr h="430110">
                    <a:tc>
                      <a:txBody>
                        <a:bodyPr/>
                        <a:lstStyle/>
                        <a:p>
                          <a:r>
                            <a:rPr lang="zh-CN" altLang="en-US" dirty="0"/>
                            <a:t>鼠海豚嘀嗒声</a:t>
                          </a:r>
                        </a:p>
                      </a:txBody>
                      <a:tcPr/>
                    </a:tc>
                    <a:tc>
                      <a:txBody>
                        <a:bodyPr/>
                        <a:lstStyle/>
                        <a:p>
                          <a:r>
                            <a:rPr lang="en-US" altLang="zh-CN" dirty="0"/>
                            <a:t>100-500 </a:t>
                          </a:r>
                          <a14:m>
                            <m:oMath xmlns:m="http://schemas.openxmlformats.org/officeDocument/2006/math">
                              <m:r>
                                <a:rPr lang="en-US" altLang="zh-CN" i="1" dirty="0" smtClean="0">
                                  <a:latin typeface="Cambria Math" panose="02040503050406030204" pitchFamily="18" charset="0"/>
                                </a:rPr>
                                <m:t>𝑘𝐻𝑧</m:t>
                              </m:r>
                            </m:oMath>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14:m>
                            <m:oMath xmlns:m="http://schemas.openxmlformats.org/officeDocument/2006/math">
                              <m:r>
                                <a:rPr lang="en-US" altLang="zh-CN" b="0" i="1" smtClean="0">
                                  <a:latin typeface="Cambria Math" panose="02040503050406030204" pitchFamily="18" charset="0"/>
                                </a:rPr>
                                <m:t>𝑊</m:t>
                              </m:r>
                            </m:oMath>
                          </a14:m>
                          <a:endParaRPr lang="zh-CN" altLang="en-US" dirty="0"/>
                        </a:p>
                      </a:txBody>
                      <a:tcPr/>
                    </a:tc>
                    <a:tc>
                      <a:txBody>
                        <a:bodyPr/>
                        <a:lstStyle/>
                        <a:p>
                          <a:r>
                            <a:rPr lang="en-US" altLang="zh-CN" dirty="0"/>
                            <a:t>100</a:t>
                          </a:r>
                          <a14:m>
                            <m:oMath xmlns:m="http://schemas.openxmlformats.org/officeDocument/2006/math">
                              <m:r>
                                <a:rPr lang="zh-CN" altLang="en-US" i="1" smtClean="0">
                                  <a:latin typeface="Cambria Math" panose="02040503050406030204" pitchFamily="18" charset="0"/>
                                </a:rPr>
                                <m:t>𝜇</m:t>
                              </m:r>
                              <m:r>
                                <m:rPr>
                                  <m:sty m:val="p"/>
                                </m:rPr>
                                <a:rPr lang="en-US" altLang="zh-CN" b="0" i="0" smtClean="0">
                                  <a:latin typeface="Cambria Math" panose="02040503050406030204" pitchFamily="18" charset="0"/>
                                </a:rPr>
                                <m:t>s</m:t>
                              </m:r>
                            </m:oMath>
                          </a14:m>
                          <a:endParaRPr lang="zh-CN" altLang="en-US" dirty="0"/>
                        </a:p>
                      </a:txBody>
                      <a:tcPr/>
                    </a:tc>
                    <a:extLst>
                      <a:ext uri="{0D108BD9-81ED-4DB2-BD59-A6C34878D82A}">
                        <a16:rowId xmlns:a16="http://schemas.microsoft.com/office/drawing/2014/main" val="10004"/>
                      </a:ext>
                    </a:extLst>
                  </a:tr>
                  <a:tr h="430110">
                    <a:tc>
                      <a:txBody>
                        <a:bodyPr/>
                        <a:lstStyle/>
                        <a:p>
                          <a:r>
                            <a:rPr lang="zh-CN" altLang="en-US" dirty="0"/>
                            <a:t>蓝鲸叫声</a:t>
                          </a:r>
                        </a:p>
                      </a:txBody>
                      <a:tcPr/>
                    </a:tc>
                    <a:tc>
                      <a:txBody>
                        <a:bodyPr/>
                        <a:lstStyle/>
                        <a:p>
                          <a:r>
                            <a:rPr lang="en-US" altLang="zh-CN" dirty="0"/>
                            <a:t>20-50 </a:t>
                          </a:r>
                          <a14:m>
                            <m:oMath xmlns:m="http://schemas.openxmlformats.org/officeDocument/2006/math">
                              <m:r>
                                <a:rPr lang="en-US" altLang="zh-CN" i="1" dirty="0" smtClean="0">
                                  <a:latin typeface="Cambria Math" panose="02040503050406030204" pitchFamily="18" charset="0"/>
                                </a:rPr>
                                <m:t>𝐻𝑧</m:t>
                              </m:r>
                            </m:oMath>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1000</a:t>
                          </a:r>
                          <a14:m>
                            <m:oMath xmlns:m="http://schemas.openxmlformats.org/officeDocument/2006/math">
                              <m:r>
                                <a:rPr lang="en-US" altLang="zh-CN" b="0" i="1" smtClean="0">
                                  <a:latin typeface="Cambria Math" panose="02040503050406030204" pitchFamily="18" charset="0"/>
                                </a:rPr>
                                <m:t>𝑊</m:t>
                              </m:r>
                            </m:oMath>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a:t>
                          </a:r>
                          <a14:m>
                            <m:oMath xmlns:m="http://schemas.openxmlformats.org/officeDocument/2006/math">
                              <m:r>
                                <a:rPr lang="en-US" altLang="zh-CN" b="0" i="1" smtClean="0">
                                  <a:latin typeface="Cambria Math" panose="02040503050406030204" pitchFamily="18" charset="0"/>
                                </a:rPr>
                                <m:t>𝑠</m:t>
                              </m:r>
                            </m:oMath>
                          </a14:m>
                          <a:endParaRPr lang="zh-CN" altLang="en-US" dirty="0"/>
                        </a:p>
                      </a:txBody>
                      <a:tcPr/>
                    </a:tc>
                    <a:extLst>
                      <a:ext uri="{0D108BD9-81ED-4DB2-BD59-A6C34878D82A}">
                        <a16:rowId xmlns:a16="http://schemas.microsoft.com/office/drawing/2014/main" val="10005"/>
                      </a:ext>
                    </a:extLst>
                  </a:tr>
                  <a:tr h="430110">
                    <a:tc>
                      <a:txBody>
                        <a:bodyPr/>
                        <a:lstStyle/>
                        <a:p>
                          <a:r>
                            <a:rPr lang="zh-CN" altLang="en-US" dirty="0"/>
                            <a:t>长须鲸叫声</a:t>
                          </a:r>
                        </a:p>
                      </a:txBody>
                      <a:tcPr/>
                    </a:tc>
                    <a:tc>
                      <a:txBody>
                        <a:bodyPr/>
                        <a:lstStyle/>
                        <a:p>
                          <a:r>
                            <a:rPr lang="en-US" altLang="zh-CN" dirty="0"/>
                            <a:t>25-40 </a:t>
                          </a:r>
                          <a14:m>
                            <m:oMath xmlns:m="http://schemas.openxmlformats.org/officeDocument/2006/math">
                              <m:r>
                                <a:rPr lang="en-US" altLang="zh-CN" i="1" dirty="0" smtClean="0">
                                  <a:latin typeface="Cambria Math" panose="02040503050406030204" pitchFamily="18" charset="0"/>
                                </a:rPr>
                                <m:t>𝐻𝑧</m:t>
                              </m:r>
                            </m:oMath>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40</a:t>
                          </a:r>
                          <a14:m>
                            <m:oMath xmlns:m="http://schemas.openxmlformats.org/officeDocument/2006/math">
                              <m:r>
                                <a:rPr lang="en-US" altLang="zh-CN" b="0" i="1" smtClean="0">
                                  <a:latin typeface="Cambria Math" panose="02040503050406030204" pitchFamily="18" charset="0"/>
                                </a:rPr>
                                <m:t>𝑊</m:t>
                              </m:r>
                            </m:oMath>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14:m>
                            <m:oMath xmlns:m="http://schemas.openxmlformats.org/officeDocument/2006/math">
                              <m:r>
                                <a:rPr lang="en-US" altLang="zh-CN" b="0" i="1" smtClean="0">
                                  <a:latin typeface="Cambria Math" panose="02040503050406030204" pitchFamily="18" charset="0"/>
                                </a:rPr>
                                <m:t>𝑠</m:t>
                              </m:r>
                            </m:oMath>
                          </a14:m>
                          <a:endParaRPr lang="zh-CN" altLang="en-US" dirty="0"/>
                        </a:p>
                      </a:txBody>
                      <a:tcPr/>
                    </a:tc>
                    <a:extLst>
                      <a:ext uri="{0D108BD9-81ED-4DB2-BD59-A6C34878D82A}">
                        <a16:rowId xmlns:a16="http://schemas.microsoft.com/office/drawing/2014/main" val="10006"/>
                      </a:ext>
                    </a:extLst>
                  </a:tr>
                  <a:tr h="430110">
                    <a:tc>
                      <a:txBody>
                        <a:bodyPr/>
                        <a:lstStyle/>
                        <a:p>
                          <a:r>
                            <a:rPr lang="zh-CN" altLang="en-US" dirty="0"/>
                            <a:t>座头鲸哨声</a:t>
                          </a:r>
                        </a:p>
                      </a:txBody>
                      <a:tcPr/>
                    </a:tc>
                    <a:tc>
                      <a:txBody>
                        <a:bodyPr/>
                        <a:lstStyle/>
                        <a:p>
                          <a:r>
                            <a:rPr lang="en-US" altLang="zh-CN" dirty="0"/>
                            <a:t>1-90 </a:t>
                          </a:r>
                          <a14:m>
                            <m:oMath xmlns:m="http://schemas.openxmlformats.org/officeDocument/2006/math">
                              <m:r>
                                <a:rPr lang="en-US" altLang="zh-CN" i="1" dirty="0" smtClean="0">
                                  <a:latin typeface="Cambria Math" panose="02040503050406030204" pitchFamily="18" charset="0"/>
                                </a:rPr>
                                <m:t>𝑘𝐻𝑧</m:t>
                              </m:r>
                            </m:oMath>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14:m>
                            <m:oMath xmlns:m="http://schemas.openxmlformats.org/officeDocument/2006/math">
                              <m:r>
                                <a:rPr lang="en-US" altLang="zh-CN" b="0" i="1" smtClean="0">
                                  <a:latin typeface="Cambria Math" panose="02040503050406030204" pitchFamily="18" charset="0"/>
                                </a:rPr>
                                <m:t>𝑊</m:t>
                              </m:r>
                            </m:oMath>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14:m>
                            <m:oMath xmlns:m="http://schemas.openxmlformats.org/officeDocument/2006/math">
                              <m:r>
                                <a:rPr lang="en-US" altLang="zh-CN" b="0" i="1" smtClean="0">
                                  <a:latin typeface="Cambria Math" panose="02040503050406030204" pitchFamily="18" charset="0"/>
                                </a:rPr>
                                <m:t>𝑠</m:t>
                              </m:r>
                            </m:oMath>
                          </a14:m>
                          <a:endParaRPr lang="zh-CN" alt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2751172271"/>
                  </p:ext>
                </p:extLst>
              </p:nvPr>
            </p:nvGraphicFramePr>
            <p:xfrm>
              <a:off x="1758950" y="2127715"/>
              <a:ext cx="8128000" cy="3440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a14="http://schemas.microsoft.com/office/drawing/2010/main" xmlns="" val="20000"/>
                        </a:ext>
                      </a:extLst>
                    </a:gridCol>
                    <a:gridCol w="2032000">
                      <a:extLst>
                        <a:ext uri="{9D8B030D-6E8A-4147-A177-3AD203B41FA5}">
                          <a16:colId xmlns:a16="http://schemas.microsoft.com/office/drawing/2014/main" xmlns:a14="http://schemas.microsoft.com/office/drawing/2010/main" xmlns="" val="20001"/>
                        </a:ext>
                      </a:extLst>
                    </a:gridCol>
                    <a:gridCol w="2032000">
                      <a:extLst>
                        <a:ext uri="{9D8B030D-6E8A-4147-A177-3AD203B41FA5}">
                          <a16:colId xmlns:a16="http://schemas.microsoft.com/office/drawing/2014/main" xmlns:a14="http://schemas.microsoft.com/office/drawing/2010/main" xmlns="" val="20002"/>
                        </a:ext>
                      </a:extLst>
                    </a:gridCol>
                    <a:gridCol w="2032000">
                      <a:extLst>
                        <a:ext uri="{9D8B030D-6E8A-4147-A177-3AD203B41FA5}">
                          <a16:colId xmlns:a16="http://schemas.microsoft.com/office/drawing/2014/main" xmlns:a14="http://schemas.microsoft.com/office/drawing/2010/main" xmlns="" val="20003"/>
                        </a:ext>
                      </a:extLst>
                    </a:gridCol>
                  </a:tblGrid>
                  <a:tr h="430110">
                    <a:tc>
                      <a:txBody>
                        <a:bodyPr/>
                        <a:lstStyle/>
                        <a:p>
                          <a:r>
                            <a:rPr lang="zh-CN" altLang="en-US" dirty="0" smtClean="0"/>
                            <a:t>鲸目声</a:t>
                          </a:r>
                          <a:endParaRPr lang="zh-CN" altLang="en-US" dirty="0"/>
                        </a:p>
                      </a:txBody>
                      <a:tcPr/>
                    </a:tc>
                    <a:tc>
                      <a:txBody>
                        <a:bodyPr/>
                        <a:lstStyle/>
                        <a:p>
                          <a:r>
                            <a:rPr lang="zh-CN" altLang="en-US" dirty="0" smtClean="0"/>
                            <a:t>频带</a:t>
                          </a:r>
                          <a:endParaRPr lang="zh-CN" altLang="en-US" dirty="0"/>
                        </a:p>
                      </a:txBody>
                      <a:tcPr/>
                    </a:tc>
                    <a:tc>
                      <a:txBody>
                        <a:bodyPr/>
                        <a:lstStyle/>
                        <a:p>
                          <a:r>
                            <a:rPr lang="zh-CN" altLang="en-US" dirty="0" smtClean="0"/>
                            <a:t>能量</a:t>
                          </a:r>
                          <a:endParaRPr lang="zh-CN" altLang="en-US" dirty="0"/>
                        </a:p>
                      </a:txBody>
                      <a:tcPr/>
                    </a:tc>
                    <a:tc>
                      <a:txBody>
                        <a:bodyPr/>
                        <a:lstStyle/>
                        <a:p>
                          <a:r>
                            <a:rPr lang="zh-CN" altLang="en-US" dirty="0" smtClean="0"/>
                            <a:t>持续时间</a:t>
                          </a:r>
                          <a:endParaRPr lang="zh-CN" altLang="en-US" dirty="0"/>
                        </a:p>
                      </a:txBody>
                      <a:tcPr/>
                    </a:tc>
                    <a:extLst>
                      <a:ext uri="{0D108BD9-81ED-4DB2-BD59-A6C34878D82A}">
                        <a16:rowId xmlns:a16="http://schemas.microsoft.com/office/drawing/2014/main" xmlns:a14="http://schemas.microsoft.com/office/drawing/2010/main" xmlns="" val="10000"/>
                      </a:ext>
                    </a:extLst>
                  </a:tr>
                  <a:tr h="430110">
                    <a:tc>
                      <a:txBody>
                        <a:bodyPr/>
                        <a:lstStyle/>
                        <a:p>
                          <a:r>
                            <a:rPr lang="zh-CN" altLang="en-US" sz="1800" b="0" i="0" kern="1200" dirty="0" smtClean="0">
                              <a:solidFill>
                                <a:schemeClr val="dk1"/>
                              </a:solidFill>
                              <a:effectLst/>
                              <a:latin typeface="+mn-lt"/>
                              <a:ea typeface="+mn-ea"/>
                              <a:cs typeface="+mn-cs"/>
                            </a:rPr>
                            <a:t>宽吻海豚嘀嗒声</a:t>
                          </a:r>
                          <a:endParaRPr lang="zh-CN" altLang="en-US" dirty="0"/>
                        </a:p>
                      </a:txBody>
                      <a:tcPr/>
                    </a:tc>
                    <a:tc>
                      <a:txBody>
                        <a:bodyPr/>
                        <a:lstStyle/>
                        <a:p>
                          <a:endParaRPr lang="zh-CN"/>
                        </a:p>
                      </a:txBody>
                      <a:tcPr>
                        <a:blipFill rotWithShape="0">
                          <a:blip r:embed="rId3"/>
                          <a:stretch>
                            <a:fillRect l="-100601" t="-108571" r="-201802" b="-612857"/>
                          </a:stretch>
                        </a:blipFill>
                      </a:tcPr>
                    </a:tc>
                    <a:tc>
                      <a:txBody>
                        <a:bodyPr/>
                        <a:lstStyle/>
                        <a:p>
                          <a:endParaRPr lang="zh-CN"/>
                        </a:p>
                      </a:txBody>
                      <a:tcPr>
                        <a:blipFill rotWithShape="0">
                          <a:blip r:embed="rId3"/>
                          <a:stretch>
                            <a:fillRect l="-200000" t="-108571" r="-101198" b="-612857"/>
                          </a:stretch>
                        </a:blipFill>
                      </a:tcPr>
                    </a:tc>
                    <a:tc>
                      <a:txBody>
                        <a:bodyPr/>
                        <a:lstStyle/>
                        <a:p>
                          <a:endParaRPr lang="zh-CN"/>
                        </a:p>
                      </a:txBody>
                      <a:tcPr>
                        <a:blipFill rotWithShape="0">
                          <a:blip r:embed="rId3"/>
                          <a:stretch>
                            <a:fillRect l="-300901" t="-108571" r="-1502" b="-612857"/>
                          </a:stretch>
                        </a:blipFill>
                      </a:tcPr>
                    </a:tc>
                    <a:extLst>
                      <a:ext uri="{0D108BD9-81ED-4DB2-BD59-A6C34878D82A}">
                        <a16:rowId xmlns:a16="http://schemas.microsoft.com/office/drawing/2014/main" xmlns:a14="http://schemas.microsoft.com/office/drawing/2010/main" xmlns="" val="10001"/>
                      </a:ext>
                    </a:extLst>
                  </a:tr>
                  <a:tr h="43011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smtClean="0">
                              <a:solidFill>
                                <a:schemeClr val="dk1"/>
                              </a:solidFill>
                              <a:effectLst/>
                              <a:latin typeface="+mn-lt"/>
                              <a:ea typeface="+mn-ea"/>
                              <a:cs typeface="+mn-cs"/>
                            </a:rPr>
                            <a:t>宽吻海豚哨声</a:t>
                          </a:r>
                          <a:endParaRPr lang="zh-CN" altLang="en-US" dirty="0" smtClean="0"/>
                        </a:p>
                      </a:txBody>
                      <a:tcPr/>
                    </a:tc>
                    <a:tc>
                      <a:txBody>
                        <a:bodyPr/>
                        <a:lstStyle/>
                        <a:p>
                          <a:endParaRPr lang="zh-CN"/>
                        </a:p>
                      </a:txBody>
                      <a:tcPr>
                        <a:blipFill rotWithShape="0">
                          <a:blip r:embed="rId3"/>
                          <a:stretch>
                            <a:fillRect l="-100601" t="-205634" r="-201802" b="-504225"/>
                          </a:stretch>
                        </a:blipFill>
                      </a:tcPr>
                    </a:tc>
                    <a:tc>
                      <a:txBody>
                        <a:bodyPr/>
                        <a:lstStyle/>
                        <a:p>
                          <a:endParaRPr lang="zh-CN"/>
                        </a:p>
                      </a:txBody>
                      <a:tcPr>
                        <a:blipFill rotWithShape="0">
                          <a:blip r:embed="rId3"/>
                          <a:stretch>
                            <a:fillRect l="-200000" t="-205634" r="-101198" b="-504225"/>
                          </a:stretch>
                        </a:blipFill>
                      </a:tcPr>
                    </a:tc>
                    <a:tc>
                      <a:txBody>
                        <a:bodyPr/>
                        <a:lstStyle/>
                        <a:p>
                          <a:endParaRPr lang="zh-CN"/>
                        </a:p>
                      </a:txBody>
                      <a:tcPr>
                        <a:blipFill rotWithShape="0">
                          <a:blip r:embed="rId3"/>
                          <a:stretch>
                            <a:fillRect l="-300901" t="-205634" r="-1502" b="-504225"/>
                          </a:stretch>
                        </a:blipFill>
                      </a:tcPr>
                    </a:tc>
                    <a:extLst>
                      <a:ext uri="{0D108BD9-81ED-4DB2-BD59-A6C34878D82A}">
                        <a16:rowId xmlns:a16="http://schemas.microsoft.com/office/drawing/2014/main" xmlns:a14="http://schemas.microsoft.com/office/drawing/2010/main" xmlns="" val="10002"/>
                      </a:ext>
                    </a:extLst>
                  </a:tr>
                  <a:tr h="430110">
                    <a:tc>
                      <a:txBody>
                        <a:bodyPr/>
                        <a:lstStyle/>
                        <a:p>
                          <a:r>
                            <a:rPr lang="zh-CN" altLang="en-US" dirty="0" smtClean="0"/>
                            <a:t>抹香鲸嘀嗒声</a:t>
                          </a:r>
                          <a:endParaRPr lang="zh-CN" altLang="en-US" dirty="0"/>
                        </a:p>
                      </a:txBody>
                      <a:tcPr/>
                    </a:tc>
                    <a:tc>
                      <a:txBody>
                        <a:bodyPr/>
                        <a:lstStyle/>
                        <a:p>
                          <a:endParaRPr lang="zh-CN"/>
                        </a:p>
                      </a:txBody>
                      <a:tcPr>
                        <a:blipFill rotWithShape="0">
                          <a:blip r:embed="rId3"/>
                          <a:stretch>
                            <a:fillRect l="-100601" t="-305634" r="-201802" b="-404225"/>
                          </a:stretch>
                        </a:blipFill>
                      </a:tcPr>
                    </a:tc>
                    <a:tc>
                      <a:txBody>
                        <a:bodyPr/>
                        <a:lstStyle/>
                        <a:p>
                          <a:endParaRPr lang="zh-CN"/>
                        </a:p>
                      </a:txBody>
                      <a:tcPr>
                        <a:blipFill rotWithShape="0">
                          <a:blip r:embed="rId3"/>
                          <a:stretch>
                            <a:fillRect l="-200000" t="-305634" r="-101198" b="-404225"/>
                          </a:stretch>
                        </a:blipFill>
                      </a:tcPr>
                    </a:tc>
                    <a:tc>
                      <a:txBody>
                        <a:bodyPr/>
                        <a:lstStyle/>
                        <a:p>
                          <a:endParaRPr lang="zh-CN"/>
                        </a:p>
                      </a:txBody>
                      <a:tcPr>
                        <a:blipFill rotWithShape="0">
                          <a:blip r:embed="rId3"/>
                          <a:stretch>
                            <a:fillRect l="-300901" t="-305634" r="-1502" b="-404225"/>
                          </a:stretch>
                        </a:blipFill>
                      </a:tcPr>
                    </a:tc>
                    <a:extLst>
                      <a:ext uri="{0D108BD9-81ED-4DB2-BD59-A6C34878D82A}">
                        <a16:rowId xmlns:a16="http://schemas.microsoft.com/office/drawing/2014/main" xmlns:a14="http://schemas.microsoft.com/office/drawing/2010/main" xmlns="" val="10003"/>
                      </a:ext>
                    </a:extLst>
                  </a:tr>
                  <a:tr h="430110">
                    <a:tc>
                      <a:txBody>
                        <a:bodyPr/>
                        <a:lstStyle/>
                        <a:p>
                          <a:r>
                            <a:rPr lang="zh-CN" altLang="en-US" dirty="0" smtClean="0"/>
                            <a:t>鼠海豚嘀嗒声</a:t>
                          </a:r>
                          <a:endParaRPr lang="zh-CN" altLang="en-US" dirty="0"/>
                        </a:p>
                      </a:txBody>
                      <a:tcPr/>
                    </a:tc>
                    <a:tc>
                      <a:txBody>
                        <a:bodyPr/>
                        <a:lstStyle/>
                        <a:p>
                          <a:endParaRPr lang="zh-CN"/>
                        </a:p>
                      </a:txBody>
                      <a:tcPr>
                        <a:blipFill rotWithShape="0">
                          <a:blip r:embed="rId3"/>
                          <a:stretch>
                            <a:fillRect l="-100601" t="-411429" r="-201802" b="-310000"/>
                          </a:stretch>
                        </a:blipFill>
                      </a:tcPr>
                    </a:tc>
                    <a:tc>
                      <a:txBody>
                        <a:bodyPr/>
                        <a:lstStyle/>
                        <a:p>
                          <a:endParaRPr lang="zh-CN"/>
                        </a:p>
                      </a:txBody>
                      <a:tcPr>
                        <a:blipFill rotWithShape="0">
                          <a:blip r:embed="rId3"/>
                          <a:stretch>
                            <a:fillRect l="-200000" t="-411429" r="-101198" b="-310000"/>
                          </a:stretch>
                        </a:blipFill>
                      </a:tcPr>
                    </a:tc>
                    <a:tc>
                      <a:txBody>
                        <a:bodyPr/>
                        <a:lstStyle/>
                        <a:p>
                          <a:endParaRPr lang="zh-CN"/>
                        </a:p>
                      </a:txBody>
                      <a:tcPr>
                        <a:blipFill rotWithShape="0">
                          <a:blip r:embed="rId3"/>
                          <a:stretch>
                            <a:fillRect l="-300901" t="-411429" r="-1502" b="-310000"/>
                          </a:stretch>
                        </a:blipFill>
                      </a:tcPr>
                    </a:tc>
                    <a:extLst>
                      <a:ext uri="{0D108BD9-81ED-4DB2-BD59-A6C34878D82A}">
                        <a16:rowId xmlns:a16="http://schemas.microsoft.com/office/drawing/2014/main" xmlns:a14="http://schemas.microsoft.com/office/drawing/2010/main" xmlns="" val="10004"/>
                      </a:ext>
                    </a:extLst>
                  </a:tr>
                  <a:tr h="430110">
                    <a:tc>
                      <a:txBody>
                        <a:bodyPr/>
                        <a:lstStyle/>
                        <a:p>
                          <a:r>
                            <a:rPr lang="zh-CN" altLang="en-US" dirty="0" smtClean="0"/>
                            <a:t>蓝鲸叫声</a:t>
                          </a:r>
                          <a:endParaRPr lang="zh-CN" altLang="en-US" dirty="0"/>
                        </a:p>
                      </a:txBody>
                      <a:tcPr/>
                    </a:tc>
                    <a:tc>
                      <a:txBody>
                        <a:bodyPr/>
                        <a:lstStyle/>
                        <a:p>
                          <a:endParaRPr lang="zh-CN"/>
                        </a:p>
                      </a:txBody>
                      <a:tcPr>
                        <a:blipFill rotWithShape="0">
                          <a:blip r:embed="rId3"/>
                          <a:stretch>
                            <a:fillRect l="-100601" t="-504225" r="-201802" b="-205634"/>
                          </a:stretch>
                        </a:blipFill>
                      </a:tcPr>
                    </a:tc>
                    <a:tc>
                      <a:txBody>
                        <a:bodyPr/>
                        <a:lstStyle/>
                        <a:p>
                          <a:endParaRPr lang="zh-CN"/>
                        </a:p>
                      </a:txBody>
                      <a:tcPr>
                        <a:blipFill rotWithShape="0">
                          <a:blip r:embed="rId3"/>
                          <a:stretch>
                            <a:fillRect l="-200000" t="-504225" r="-101198" b="-205634"/>
                          </a:stretch>
                        </a:blipFill>
                      </a:tcPr>
                    </a:tc>
                    <a:tc>
                      <a:txBody>
                        <a:bodyPr/>
                        <a:lstStyle/>
                        <a:p>
                          <a:endParaRPr lang="zh-CN"/>
                        </a:p>
                      </a:txBody>
                      <a:tcPr>
                        <a:blipFill rotWithShape="0">
                          <a:blip r:embed="rId3"/>
                          <a:stretch>
                            <a:fillRect l="-300901" t="-504225" r="-1502" b="-205634"/>
                          </a:stretch>
                        </a:blipFill>
                      </a:tcPr>
                    </a:tc>
                    <a:extLst>
                      <a:ext uri="{0D108BD9-81ED-4DB2-BD59-A6C34878D82A}">
                        <a16:rowId xmlns:a16="http://schemas.microsoft.com/office/drawing/2014/main" xmlns:a14="http://schemas.microsoft.com/office/drawing/2010/main" xmlns="" val="10005"/>
                      </a:ext>
                    </a:extLst>
                  </a:tr>
                  <a:tr h="430110">
                    <a:tc>
                      <a:txBody>
                        <a:bodyPr/>
                        <a:lstStyle/>
                        <a:p>
                          <a:r>
                            <a:rPr lang="zh-CN" altLang="en-US" dirty="0" smtClean="0"/>
                            <a:t>长须鲸叫声</a:t>
                          </a:r>
                          <a:endParaRPr lang="zh-CN" altLang="en-US" dirty="0"/>
                        </a:p>
                      </a:txBody>
                      <a:tcPr/>
                    </a:tc>
                    <a:tc>
                      <a:txBody>
                        <a:bodyPr/>
                        <a:lstStyle/>
                        <a:p>
                          <a:endParaRPr lang="zh-CN"/>
                        </a:p>
                      </a:txBody>
                      <a:tcPr>
                        <a:blipFill rotWithShape="0">
                          <a:blip r:embed="rId3"/>
                          <a:stretch>
                            <a:fillRect l="-100601" t="-612857" r="-201802" b="-108571"/>
                          </a:stretch>
                        </a:blipFill>
                      </a:tcPr>
                    </a:tc>
                    <a:tc>
                      <a:txBody>
                        <a:bodyPr/>
                        <a:lstStyle/>
                        <a:p>
                          <a:endParaRPr lang="zh-CN"/>
                        </a:p>
                      </a:txBody>
                      <a:tcPr>
                        <a:blipFill rotWithShape="0">
                          <a:blip r:embed="rId3"/>
                          <a:stretch>
                            <a:fillRect l="-200000" t="-612857" r="-101198" b="-108571"/>
                          </a:stretch>
                        </a:blipFill>
                      </a:tcPr>
                    </a:tc>
                    <a:tc>
                      <a:txBody>
                        <a:bodyPr/>
                        <a:lstStyle/>
                        <a:p>
                          <a:endParaRPr lang="zh-CN"/>
                        </a:p>
                      </a:txBody>
                      <a:tcPr>
                        <a:blipFill rotWithShape="0">
                          <a:blip r:embed="rId3"/>
                          <a:stretch>
                            <a:fillRect l="-300901" t="-612857" r="-1502" b="-108571"/>
                          </a:stretch>
                        </a:blipFill>
                      </a:tcPr>
                    </a:tc>
                    <a:extLst>
                      <a:ext uri="{0D108BD9-81ED-4DB2-BD59-A6C34878D82A}">
                        <a16:rowId xmlns:a16="http://schemas.microsoft.com/office/drawing/2014/main" xmlns:a14="http://schemas.microsoft.com/office/drawing/2010/main" xmlns="" val="10006"/>
                      </a:ext>
                    </a:extLst>
                  </a:tr>
                  <a:tr h="430110">
                    <a:tc>
                      <a:txBody>
                        <a:bodyPr/>
                        <a:lstStyle/>
                        <a:p>
                          <a:r>
                            <a:rPr lang="zh-CN" altLang="en-US" dirty="0" smtClean="0"/>
                            <a:t>座头鲸哨声</a:t>
                          </a:r>
                          <a:endParaRPr lang="zh-CN" altLang="en-US" dirty="0"/>
                        </a:p>
                      </a:txBody>
                      <a:tcPr/>
                    </a:tc>
                    <a:tc>
                      <a:txBody>
                        <a:bodyPr/>
                        <a:lstStyle/>
                        <a:p>
                          <a:endParaRPr lang="zh-CN"/>
                        </a:p>
                      </a:txBody>
                      <a:tcPr>
                        <a:blipFill rotWithShape="0">
                          <a:blip r:embed="rId3"/>
                          <a:stretch>
                            <a:fillRect l="-100601" t="-702817" r="-201802" b="-7042"/>
                          </a:stretch>
                        </a:blipFill>
                      </a:tcPr>
                    </a:tc>
                    <a:tc>
                      <a:txBody>
                        <a:bodyPr/>
                        <a:lstStyle/>
                        <a:p>
                          <a:endParaRPr lang="zh-CN"/>
                        </a:p>
                      </a:txBody>
                      <a:tcPr>
                        <a:blipFill rotWithShape="0">
                          <a:blip r:embed="rId3"/>
                          <a:stretch>
                            <a:fillRect l="-200000" t="-702817" r="-101198" b="-7042"/>
                          </a:stretch>
                        </a:blipFill>
                      </a:tcPr>
                    </a:tc>
                    <a:tc>
                      <a:txBody>
                        <a:bodyPr/>
                        <a:lstStyle/>
                        <a:p>
                          <a:endParaRPr lang="zh-CN"/>
                        </a:p>
                      </a:txBody>
                      <a:tcPr>
                        <a:blipFill rotWithShape="0">
                          <a:blip r:embed="rId3"/>
                          <a:stretch>
                            <a:fillRect l="-300901" t="-702817" r="-1502" b="-7042"/>
                          </a:stretch>
                        </a:blipFill>
                      </a:tcPr>
                    </a:tc>
                    <a:extLst>
                      <a:ext uri="{0D108BD9-81ED-4DB2-BD59-A6C34878D82A}">
                        <a16:rowId xmlns:a16="http://schemas.microsoft.com/office/drawing/2014/main" xmlns:a14="http://schemas.microsoft.com/office/drawing/2010/main" xmlns="" val="10007"/>
                      </a:ext>
                    </a:extLst>
                  </a:tr>
                </a:tbl>
              </a:graphicData>
            </a:graphic>
          </p:graphicFrame>
        </mc:Fallback>
      </mc:AlternateContent>
      <p:sp>
        <p:nvSpPr>
          <p:cNvPr id="2" name="文本框 1"/>
          <p:cNvSpPr txBox="1"/>
          <p:nvPr/>
        </p:nvSpPr>
        <p:spPr>
          <a:xfrm>
            <a:off x="4397339" y="1705510"/>
            <a:ext cx="2774022" cy="36987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表</a:t>
            </a:r>
            <a:r>
              <a:rPr lang="en-US" altLang="zh-CN" dirty="0">
                <a:latin typeface="宋体" panose="02010600030101010101" pitchFamily="2" charset="-122"/>
                <a:ea typeface="宋体" panose="02010600030101010101" pitchFamily="2" charset="-122"/>
              </a:rPr>
              <a:t>1-1 </a:t>
            </a:r>
            <a:r>
              <a:rPr lang="zh-CN" altLang="en-US" dirty="0">
                <a:latin typeface="宋体" panose="02010600030101010101" pitchFamily="2" charset="-122"/>
                <a:ea typeface="宋体" panose="02010600030101010101" pitchFamily="2" charset="-122"/>
              </a:rPr>
              <a:t>鲸目动物叫声信息</a:t>
            </a:r>
          </a:p>
        </p:txBody>
      </p:sp>
      <p:sp>
        <p:nvSpPr>
          <p:cNvPr id="5" name="文本框 4"/>
          <p:cNvSpPr txBox="1"/>
          <p:nvPr/>
        </p:nvSpPr>
        <p:spPr>
          <a:xfrm>
            <a:off x="-8891" y="259080"/>
            <a:ext cx="5090045" cy="523220"/>
          </a:xfrm>
          <a:prstGeom prst="rect">
            <a:avLst/>
          </a:prstGeom>
          <a:solidFill>
            <a:schemeClr val="tx1"/>
          </a:solidFill>
        </p:spPr>
        <p:txBody>
          <a:bodyPr wrap="square" rtlCol="0">
            <a:spAutoFit/>
          </a:bodyPr>
          <a:lstStyle/>
          <a:p>
            <a:pPr algn="ctr"/>
            <a:r>
              <a:rPr lang="zh-CN" altLang="en-US" sz="2800" spc="300" dirty="0">
                <a:solidFill>
                  <a:schemeClr val="bg1"/>
                </a:solidFill>
                <a:latin typeface="+mj-ea"/>
                <a:ea typeface="+mj-ea"/>
              </a:rPr>
              <a:t>仿生隐蔽水声通信</a:t>
            </a:r>
          </a:p>
        </p:txBody>
      </p:sp>
    </p:spTree>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675308" y="1848958"/>
            <a:ext cx="6066667" cy="933333"/>
          </a:xfrm>
          <a:prstGeom prst="rect">
            <a:avLst/>
          </a:prstGeom>
        </p:spPr>
      </p:pic>
      <p:sp>
        <p:nvSpPr>
          <p:cNvPr id="3" name="文本框 2"/>
          <p:cNvSpPr txBox="1"/>
          <p:nvPr/>
        </p:nvSpPr>
        <p:spPr>
          <a:xfrm>
            <a:off x="4545559" y="3016541"/>
            <a:ext cx="2326164"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a:t>
            </a:r>
            <a:r>
              <a:rPr lang="en-US" altLang="zh-CN" dirty="0">
                <a:latin typeface="宋体" panose="02010600030101010101" pitchFamily="2" charset="-122"/>
                <a:ea typeface="宋体" panose="02010600030101010101" pitchFamily="2" charset="-122"/>
              </a:rPr>
              <a:t>1-3 M</a:t>
            </a:r>
            <a:r>
              <a:rPr lang="zh-CN" altLang="en-US" dirty="0">
                <a:latin typeface="宋体" panose="02010600030101010101" pitchFamily="2" charset="-122"/>
                <a:ea typeface="宋体" panose="02010600030101010101" pitchFamily="2" charset="-122"/>
              </a:rPr>
              <a:t>元</a:t>
            </a:r>
            <a:r>
              <a:rPr lang="en-US" altLang="zh-CN" dirty="0">
                <a:latin typeface="宋体" panose="02010600030101010101" pitchFamily="2" charset="-122"/>
                <a:ea typeface="宋体" panose="02010600030101010101" pitchFamily="2" charset="-122"/>
              </a:rPr>
              <a:t>click</a:t>
            </a:r>
            <a:r>
              <a:rPr lang="zh-CN" altLang="en-US" dirty="0">
                <a:latin typeface="宋体" panose="02010600030101010101" pitchFamily="2" charset="-122"/>
                <a:ea typeface="宋体" panose="02010600030101010101" pitchFamily="2" charset="-122"/>
              </a:rPr>
              <a:t>编码</a:t>
            </a:r>
          </a:p>
        </p:txBody>
      </p:sp>
      <p:graphicFrame>
        <p:nvGraphicFramePr>
          <p:cNvPr id="4" name="表格 3"/>
          <p:cNvGraphicFramePr>
            <a:graphicFrameLocks noGrp="1"/>
          </p:cNvGraphicFramePr>
          <p:nvPr>
            <p:extLst>
              <p:ext uri="{D42A27DB-BD31-4B8C-83A1-F6EECF244321}">
                <p14:modId xmlns:p14="http://schemas.microsoft.com/office/powerpoint/2010/main" val="263791928"/>
              </p:ext>
            </p:extLst>
          </p:nvPr>
        </p:nvGraphicFramePr>
        <p:xfrm>
          <a:off x="1982340" y="3989455"/>
          <a:ext cx="8404833" cy="830841"/>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148977">
                  <a:extLst>
                    <a:ext uri="{9D8B030D-6E8A-4147-A177-3AD203B41FA5}">
                      <a16:colId xmlns:a16="http://schemas.microsoft.com/office/drawing/2014/main" val="20001"/>
                    </a:ext>
                  </a:extLst>
                </a:gridCol>
                <a:gridCol w="2712378">
                  <a:extLst>
                    <a:ext uri="{9D8B030D-6E8A-4147-A177-3AD203B41FA5}">
                      <a16:colId xmlns:a16="http://schemas.microsoft.com/office/drawing/2014/main" val="20002"/>
                    </a:ext>
                  </a:extLst>
                </a:gridCol>
                <a:gridCol w="1191802">
                  <a:extLst>
                    <a:ext uri="{9D8B030D-6E8A-4147-A177-3AD203B41FA5}">
                      <a16:colId xmlns:a16="http://schemas.microsoft.com/office/drawing/2014/main" val="20003"/>
                    </a:ext>
                  </a:extLst>
                </a:gridCol>
                <a:gridCol w="1726076">
                  <a:extLst>
                    <a:ext uri="{9D8B030D-6E8A-4147-A177-3AD203B41FA5}">
                      <a16:colId xmlns:a16="http://schemas.microsoft.com/office/drawing/2014/main" val="20004"/>
                    </a:ext>
                  </a:extLst>
                </a:gridCol>
              </a:tblGrid>
              <a:tr h="830841">
                <a:tc>
                  <a:txBody>
                    <a:bodyPr/>
                    <a:lstStyle/>
                    <a:p>
                      <a:r>
                        <a:rPr lang="zh-CN" altLang="en-US" sz="2400" b="0" dirty="0">
                          <a:solidFill>
                            <a:schemeClr val="tx1"/>
                          </a:solidFill>
                          <a:latin typeface="宋体" panose="02010600030101010101" pitchFamily="2" charset="-122"/>
                          <a:ea typeface="宋体" panose="02010600030101010101" pitchFamily="2" charset="-122"/>
                        </a:rPr>
                        <a:t>海豚哨声同步信号</a:t>
                      </a:r>
                      <a:r>
                        <a:rPr lang="en-US" altLang="zh-CN" sz="2400" b="0" dirty="0">
                          <a:solidFill>
                            <a:schemeClr val="tx1"/>
                          </a:solidFill>
                          <a:latin typeface="宋体" panose="02010600030101010101" pitchFamily="2" charset="-122"/>
                          <a:ea typeface="宋体" panose="02010600030101010101" pitchFamily="2" charset="-122"/>
                        </a:rPr>
                        <a:t>1</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400" b="0" dirty="0">
                          <a:solidFill>
                            <a:schemeClr val="tx1"/>
                          </a:solidFill>
                          <a:latin typeface="宋体" panose="02010600030101010101" pitchFamily="2" charset="-122"/>
                          <a:ea typeface="宋体" panose="02010600030101010101" pitchFamily="2" charset="-122"/>
                        </a:rPr>
                        <a:t>保护间隔</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400" b="0" dirty="0">
                          <a:solidFill>
                            <a:schemeClr val="tx1"/>
                          </a:solidFill>
                          <a:latin typeface="宋体" panose="02010600030101010101" pitchFamily="2" charset="-122"/>
                          <a:ea typeface="宋体" panose="02010600030101010101" pitchFamily="2" charset="-122"/>
                        </a:rPr>
                        <a:t>海豚海豚嘀嗒声信息编码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400" b="0" dirty="0">
                          <a:solidFill>
                            <a:schemeClr val="tx1"/>
                          </a:solidFill>
                          <a:latin typeface="宋体" panose="02010600030101010101" pitchFamily="2" charset="-122"/>
                          <a:ea typeface="宋体" panose="02010600030101010101" pitchFamily="2" charset="-122"/>
                        </a:rPr>
                        <a:t>保护间隔</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400" b="0" dirty="0">
                          <a:solidFill>
                            <a:schemeClr val="tx1"/>
                          </a:solidFill>
                          <a:latin typeface="宋体" panose="02010600030101010101" pitchFamily="2" charset="-122"/>
                          <a:ea typeface="宋体" panose="02010600030101010101" pitchFamily="2" charset="-122"/>
                        </a:rPr>
                        <a:t>海豚哨声同步信号</a:t>
                      </a:r>
                      <a:r>
                        <a:rPr lang="en-US" altLang="zh-CN" sz="2400" b="0" dirty="0">
                          <a:solidFill>
                            <a:schemeClr val="tx1"/>
                          </a:solidFill>
                          <a:latin typeface="宋体" panose="02010600030101010101" pitchFamily="2" charset="-122"/>
                          <a:ea typeface="宋体" panose="02010600030101010101" pitchFamily="2" charset="-122"/>
                        </a:rPr>
                        <a:t>2</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4988102" y="5178175"/>
            <a:ext cx="2034283"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a:t>
            </a:r>
            <a:r>
              <a:rPr lang="en-US" altLang="zh-CN" dirty="0">
                <a:latin typeface="宋体" panose="02010600030101010101" pitchFamily="2" charset="-122"/>
                <a:ea typeface="宋体" panose="02010600030101010101" pitchFamily="2" charset="-122"/>
              </a:rPr>
              <a:t>1-4 </a:t>
            </a:r>
            <a:r>
              <a:rPr lang="zh-CN" altLang="en-US" dirty="0">
                <a:latin typeface="宋体" panose="02010600030101010101" pitchFamily="2" charset="-122"/>
                <a:ea typeface="宋体" panose="02010600030101010101" pitchFamily="2" charset="-122"/>
              </a:rPr>
              <a:t>仿生信号帧</a:t>
            </a:r>
          </a:p>
        </p:txBody>
      </p:sp>
      <p:sp>
        <p:nvSpPr>
          <p:cNvPr id="7" name="文本框 6"/>
          <p:cNvSpPr txBox="1"/>
          <p:nvPr/>
        </p:nvSpPr>
        <p:spPr>
          <a:xfrm>
            <a:off x="-8891" y="259080"/>
            <a:ext cx="5090045" cy="523220"/>
          </a:xfrm>
          <a:prstGeom prst="rect">
            <a:avLst/>
          </a:prstGeom>
          <a:solidFill>
            <a:schemeClr val="tx1"/>
          </a:solidFill>
        </p:spPr>
        <p:txBody>
          <a:bodyPr wrap="square" rtlCol="0">
            <a:spAutoFit/>
          </a:bodyPr>
          <a:lstStyle/>
          <a:p>
            <a:pPr algn="ctr"/>
            <a:r>
              <a:rPr lang="en-US" altLang="zh-CN" sz="2800" spc="300" dirty="0">
                <a:solidFill>
                  <a:schemeClr val="bg1"/>
                </a:solidFill>
                <a:latin typeface="+mj-ea"/>
                <a:ea typeface="+mj-ea"/>
              </a:rPr>
              <a:t>M</a:t>
            </a:r>
            <a:r>
              <a:rPr lang="zh-CN" altLang="en-US" sz="2800" spc="300" dirty="0">
                <a:solidFill>
                  <a:schemeClr val="bg1"/>
                </a:solidFill>
                <a:latin typeface="+mj-ea"/>
                <a:ea typeface="+mj-ea"/>
              </a:rPr>
              <a:t>元仿海豚叫声隐蔽通信</a:t>
            </a:r>
          </a:p>
        </p:txBody>
      </p:sp>
      <p:sp>
        <p:nvSpPr>
          <p:cNvPr id="5" name="矩形 4"/>
          <p:cNvSpPr/>
          <p:nvPr/>
        </p:nvSpPr>
        <p:spPr>
          <a:xfrm>
            <a:off x="1181577" y="5781757"/>
            <a:ext cx="7452605" cy="861774"/>
          </a:xfrm>
          <a:prstGeom prst="rect">
            <a:avLst/>
          </a:prstGeom>
        </p:spPr>
        <p:txBody>
          <a:bodyPr wrap="square">
            <a:spAutoFit/>
          </a:bodyPr>
          <a:lstStyle/>
          <a:p>
            <a:endParaRPr lang="zh-CN" altLang="en-US" dirty="0"/>
          </a:p>
          <a:p>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]刘凇佐,刘冰洁,尹艳玲,乔钢.M元仿海豚叫声隐蔽水声通信[J].哈尔滨工程大学学报,2014,35(01):119-125.</a:t>
            </a:r>
          </a:p>
        </p:txBody>
      </p:sp>
    </p:spTree>
  </p:cSld>
  <p:clrMapOvr>
    <a:masterClrMapping/>
  </p:clrMapOvr>
  <p:transition spd="slow" advTm="0"/>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兰亭粗黑+细黑_GBK">
      <a:majorFont>
        <a:latin typeface="Open Sans Semibold"/>
        <a:ea typeface="方正黑体简体"/>
        <a:cs typeface=""/>
      </a:majorFont>
      <a:minorFont>
        <a:latin typeface="Open Sans Light"/>
        <a:ea typeface="方正兰亭细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2277</TotalTime>
  <Words>2850</Words>
  <Application>Microsoft Office PowerPoint</Application>
  <PresentationFormat>宽屏</PresentationFormat>
  <Paragraphs>480</Paragraphs>
  <Slides>60</Slides>
  <Notes>60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60</vt:i4>
      </vt:variant>
    </vt:vector>
  </HeadingPairs>
  <TitlesOfParts>
    <vt:vector size="74" baseType="lpstr">
      <vt:lpstr>Open Sans Light</vt:lpstr>
      <vt:lpstr>等线</vt:lpstr>
      <vt:lpstr>等线 (正文)</vt:lpstr>
      <vt:lpstr>方正黑体简体</vt:lpstr>
      <vt:lpstr>方正兰亭细黑_GBK</vt:lpstr>
      <vt:lpstr>方正正纤黑简体</vt:lpstr>
      <vt:lpstr>宋体</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YZ0022 极简艺术通用论文答辩PPT模板</dc:title>
  <dc:creator>yz</dc:creator>
  <cp:lastModifiedBy>王 晨杰</cp:lastModifiedBy>
  <cp:revision>334</cp:revision>
  <dcterms:created xsi:type="dcterms:W3CDTF">2017-03-26T06:32:00Z</dcterms:created>
  <dcterms:modified xsi:type="dcterms:W3CDTF">2020-06-23T06:22:28Z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8</vt:lpwstr>
  </property>
</Properties>
</file>